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145349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20997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72156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762"/>
            <a:ext cx="987879" cy="873893"/>
          </a:xfrm>
          <a:prstGeom prst="rect">
            <a:avLst/>
          </a:prstGeom>
        </p:spPr>
      </p:pic>
    </p:spTree>
    <p:extLst>
      <p:ext uri="{BB962C8B-B14F-4D97-AF65-F5344CB8AC3E}">
        <p14:creationId xmlns:p14="http://schemas.microsoft.com/office/powerpoint/2010/main" val="426655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6872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6A71AE-A6F3-439E-9C83-10C5709B27E5}" type="datetimeFigureOut">
              <a:rPr lang="fr-FR" smtClean="0"/>
              <a:t>11/07/2013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61716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6A71AE-A6F3-439E-9C83-10C5709B27E5}" type="datetimeFigureOut">
              <a:rPr lang="fr-FR" smtClean="0"/>
              <a:t>11/07/2013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9AE36B-5BA4-46EF-8EA9-1A0E1A621EE7}" type="slidenum">
              <a:rPr lang="fr-FR" smtClean="0"/>
              <a:t>‹N°›</a:t>
            </a:fld>
            <a:endParaRPr lang="fr-F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80893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C6A71AE-A6F3-439E-9C83-10C5709B27E5}" type="datetimeFigureOut">
              <a:rPr lang="fr-FR" smtClean="0"/>
              <a:t>11/07/2013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9AE36B-5BA4-46EF-8EA9-1A0E1A621EE7}" type="slidenum">
              <a:rPr lang="fr-FR" smtClean="0"/>
              <a:t>‹N°›</a:t>
            </a:fld>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162886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6A71AE-A6F3-439E-9C83-10C5709B27E5}" type="datetimeFigureOut">
              <a:rPr lang="fr-FR" smtClean="0"/>
              <a:t>11/07/2013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9AE36B-5BA4-46EF-8EA9-1A0E1A621EE7}" type="slidenum">
              <a:rPr lang="fr-FR" smtClean="0"/>
              <a:t>‹N°›</a:t>
            </a:fld>
            <a:endParaRPr lang="fr-F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72365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6A71AE-A6F3-439E-9C83-10C5709B27E5}" type="datetimeFigureOut">
              <a:rPr lang="fr-FR" smtClean="0"/>
              <a:t>11/07/2013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84140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6A71AE-A6F3-439E-9C83-10C5709B27E5}" type="datetimeFigureOut">
              <a:rPr lang="fr-FR" smtClean="0"/>
              <a:t>11/07/2013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40995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A71AE-A6F3-439E-9C83-10C5709B27E5}" type="datetimeFigureOut">
              <a:rPr lang="fr-FR" smtClean="0"/>
              <a:t>11/07/2013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AE36B-5BA4-46EF-8EA9-1A0E1A621EE7}" type="slidenum">
              <a:rPr lang="fr-FR" smtClean="0"/>
              <a:t>‹N°›</a:t>
            </a:fld>
            <a:endParaRPr lang="fr-FR"/>
          </a:p>
        </p:txBody>
      </p:sp>
    </p:spTree>
    <p:extLst>
      <p:ext uri="{BB962C8B-B14F-4D97-AF65-F5344CB8AC3E}">
        <p14:creationId xmlns:p14="http://schemas.microsoft.com/office/powerpoint/2010/main" val="377649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ctrTitle"/>
          </p:nvPr>
        </p:nvSpPr>
        <p:spPr>
          <a:xfrm>
            <a:off x="1524000" y="1122363"/>
            <a:ext cx="9144000" cy="3154362"/>
          </a:xfrm>
        </p:spPr>
        <p:txBody>
          <a:bodyPr>
            <a:normAutofit/>
          </a:bodyPr>
          <a:lstStyle/>
          <a:p>
            <a:r>
              <a:rPr lang="fr-FR" sz="5400" dirty="0">
                <a:solidFill>
                  <a:srgbClr val="FF0000"/>
                </a:solidFill>
                <a:latin typeface="Aharoni" panose="02010803020104030203" pitchFamily="2" charset="-79"/>
                <a:cs typeface="Aharoni" panose="02010803020104030203" pitchFamily="2" charset="-79"/>
              </a:rPr>
              <a:t>Sept </a:t>
            </a:r>
            <a:r>
              <a:rPr lang="fr-FR" sz="5400" dirty="0" smtClean="0">
                <a:solidFill>
                  <a:srgbClr val="FF0000"/>
                </a:solidFill>
                <a:latin typeface="Aharoni" panose="02010803020104030203" pitchFamily="2" charset="-79"/>
                <a:cs typeface="Aharoni" panose="02010803020104030203" pitchFamily="2" charset="-79"/>
              </a:rPr>
              <a:t>règles</a:t>
            </a:r>
            <a:r>
              <a:rPr lang="fr-FR" sz="4800" dirty="0" smtClean="0">
                <a:latin typeface="Aharoni" panose="02010803020104030203" pitchFamily="2" charset="-79"/>
                <a:cs typeface="Aharoni" panose="02010803020104030203" pitchFamily="2" charset="-79"/>
              </a:rPr>
              <a:t/>
            </a:r>
            <a:br>
              <a:rPr lang="fr-FR" sz="4800" dirty="0" smtClean="0">
                <a:latin typeface="Aharoni" panose="02010803020104030203" pitchFamily="2" charset="-79"/>
                <a:cs typeface="Aharoni" panose="02010803020104030203" pitchFamily="2" charset="-79"/>
              </a:rPr>
            </a:br>
            <a:r>
              <a:rPr lang="fr-FR" sz="4800" dirty="0" smtClean="0">
                <a:latin typeface="Aharoni" panose="02010803020104030203" pitchFamily="2" charset="-79"/>
                <a:cs typeface="Aharoni" panose="02010803020104030203" pitchFamily="2" charset="-79"/>
              </a:rPr>
              <a:t>à </a:t>
            </a:r>
            <a:r>
              <a:rPr lang="fr-FR" sz="4800" dirty="0">
                <a:latin typeface="Aharoni" panose="02010803020104030203" pitchFamily="2" charset="-79"/>
                <a:cs typeface="Aharoni" panose="02010803020104030203" pitchFamily="2" charset="-79"/>
              </a:rPr>
              <a:t>respecter </a:t>
            </a:r>
            <a:r>
              <a:rPr lang="fr-FR" sz="4800" dirty="0" smtClean="0">
                <a:latin typeface="Aharoni" panose="02010803020104030203" pitchFamily="2" charset="-79"/>
                <a:cs typeface="Aharoni" panose="02010803020104030203" pitchFamily="2" charset="-79"/>
              </a:rPr>
              <a:t/>
            </a:r>
            <a:br>
              <a:rPr lang="fr-FR" sz="4800" dirty="0" smtClean="0">
                <a:latin typeface="Aharoni" panose="02010803020104030203" pitchFamily="2" charset="-79"/>
                <a:cs typeface="Aharoni" panose="02010803020104030203" pitchFamily="2" charset="-79"/>
              </a:rPr>
            </a:br>
            <a:r>
              <a:rPr lang="fr-FR" sz="4800" dirty="0" smtClean="0">
                <a:latin typeface="Aharoni" panose="02010803020104030203" pitchFamily="2" charset="-79"/>
                <a:cs typeface="Aharoni" panose="02010803020104030203" pitchFamily="2" charset="-79"/>
              </a:rPr>
              <a:t>lors de l’élaboration </a:t>
            </a:r>
            <a:r>
              <a:rPr lang="fr-FR" sz="4800" dirty="0">
                <a:latin typeface="Aharoni" panose="02010803020104030203" pitchFamily="2" charset="-79"/>
                <a:cs typeface="Aharoni" panose="02010803020104030203" pitchFamily="2" charset="-79"/>
              </a:rPr>
              <a:t/>
            </a:r>
            <a:br>
              <a:rPr lang="fr-FR" sz="4800" dirty="0">
                <a:latin typeface="Aharoni" panose="02010803020104030203" pitchFamily="2" charset="-79"/>
                <a:cs typeface="Aharoni" panose="02010803020104030203" pitchFamily="2" charset="-79"/>
              </a:rPr>
            </a:br>
            <a:r>
              <a:rPr lang="fr-FR" sz="4800" b="1" dirty="0" smtClean="0">
                <a:latin typeface="Aharoni" panose="02010803020104030203" pitchFamily="2" charset="-79"/>
                <a:cs typeface="Aharoni" panose="02010803020104030203" pitchFamily="2" charset="-79"/>
              </a:rPr>
              <a:t>d’un questionnaire</a:t>
            </a:r>
            <a:endParaRPr lang="fr-FR" sz="4800" b="1" dirty="0">
              <a:latin typeface="Aharoni" panose="02010803020104030203" pitchFamily="2" charset="-79"/>
              <a:cs typeface="Aharoni" panose="02010803020104030203" pitchFamily="2" charset="-79"/>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87879" cy="873893"/>
          </a:xfrm>
          <a:prstGeom prst="rect">
            <a:avLst/>
          </a:prstGeom>
        </p:spPr>
      </p:pic>
    </p:spTree>
    <p:extLst>
      <p:ext uri="{BB962C8B-B14F-4D97-AF65-F5344CB8AC3E}">
        <p14:creationId xmlns:p14="http://schemas.microsoft.com/office/powerpoint/2010/main" val="361849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haroni" panose="02010803020104030203" pitchFamily="2" charset="-79"/>
                <a:cs typeface="Aharoni" panose="02010803020104030203" pitchFamily="2" charset="-79"/>
              </a:rPr>
              <a:t>Un constat</a:t>
            </a:r>
            <a:endParaRPr lang="fr-FR" dirty="0">
              <a:latin typeface="Aharoni" panose="02010803020104030203" pitchFamily="2" charset="-79"/>
              <a:cs typeface="Aharoni" panose="02010803020104030203" pitchFamily="2" charset="-79"/>
            </a:endParaRPr>
          </a:p>
        </p:txBody>
      </p:sp>
      <p:sp>
        <p:nvSpPr>
          <p:cNvPr id="3" name="Espace réservé du contenu 2"/>
          <p:cNvSpPr>
            <a:spLocks noGrp="1"/>
          </p:cNvSpPr>
          <p:nvPr>
            <p:ph idx="1"/>
          </p:nvPr>
        </p:nvSpPr>
        <p:spPr>
          <a:xfrm>
            <a:off x="84667" y="1574801"/>
            <a:ext cx="11802533" cy="4504266"/>
          </a:xfrm>
        </p:spPr>
        <p:txBody>
          <a:bodyPr>
            <a:normAutofit fontScale="92500"/>
          </a:bodyPr>
          <a:lstStyle/>
          <a:p>
            <a:pPr marL="0" indent="0" algn="ctr">
              <a:buNone/>
            </a:pPr>
            <a:r>
              <a:rPr lang="fr-FR" sz="3200" b="1" dirty="0">
                <a:solidFill>
                  <a:srgbClr val="FF0000"/>
                </a:solidFill>
                <a:latin typeface="Arial" panose="020B0604020202020204" pitchFamily="34" charset="0"/>
                <a:cs typeface="Arial" panose="020B0604020202020204" pitchFamily="34" charset="0"/>
              </a:rPr>
              <a:t>U</a:t>
            </a:r>
            <a:r>
              <a:rPr lang="fr-FR" sz="3200" b="1" dirty="0" smtClean="0">
                <a:solidFill>
                  <a:srgbClr val="FF0000"/>
                </a:solidFill>
                <a:latin typeface="Arial" panose="020B0604020202020204" pitchFamily="34" charset="0"/>
                <a:cs typeface="Arial" panose="020B0604020202020204" pitchFamily="34" charset="0"/>
              </a:rPr>
              <a:t>n mauvais questionnaire avec de nombreuses questions ouvertes, impossibles à dépouiller, est </a:t>
            </a:r>
            <a:r>
              <a:rPr lang="fr-FR" sz="3200" b="1" dirty="0">
                <a:solidFill>
                  <a:srgbClr val="FF0000"/>
                </a:solidFill>
                <a:latin typeface="Arial" panose="020B0604020202020204" pitchFamily="34" charset="0"/>
                <a:cs typeface="Arial" panose="020B0604020202020204" pitchFamily="34" charset="0"/>
              </a:rPr>
              <a:t>facile </a:t>
            </a:r>
            <a:r>
              <a:rPr lang="fr-FR" sz="3200" b="1" dirty="0" smtClean="0">
                <a:solidFill>
                  <a:srgbClr val="FF0000"/>
                </a:solidFill>
                <a:latin typeface="Arial" panose="020B0604020202020204" pitchFamily="34" charset="0"/>
                <a:cs typeface="Arial" panose="020B0604020202020204" pitchFamily="34" charset="0"/>
              </a:rPr>
              <a:t>et </a:t>
            </a:r>
            <a:r>
              <a:rPr lang="fr-FR" sz="3200" b="1" dirty="0">
                <a:solidFill>
                  <a:srgbClr val="FF0000"/>
                </a:solidFill>
                <a:latin typeface="Arial" panose="020B0604020202020204" pitchFamily="34" charset="0"/>
                <a:cs typeface="Arial" panose="020B0604020202020204" pitchFamily="34" charset="0"/>
              </a:rPr>
              <a:t>rapide à </a:t>
            </a:r>
            <a:r>
              <a:rPr lang="fr-FR" sz="3200" b="1" dirty="0" smtClean="0">
                <a:solidFill>
                  <a:srgbClr val="FF0000"/>
                </a:solidFill>
                <a:latin typeface="Arial" panose="020B0604020202020204" pitchFamily="34" charset="0"/>
                <a:cs typeface="Arial" panose="020B0604020202020204" pitchFamily="34" charset="0"/>
              </a:rPr>
              <a:t>concevoir.</a:t>
            </a:r>
          </a:p>
          <a:p>
            <a:pPr marL="0" indent="0" algn="ctr">
              <a:buNone/>
            </a:pPr>
            <a:endParaRPr lang="fr-FR" b="1" dirty="0" smtClean="0">
              <a:latin typeface="Arial" panose="020B0604020202020204" pitchFamily="34" charset="0"/>
              <a:cs typeface="Arial" panose="020B0604020202020204" pitchFamily="34" charset="0"/>
            </a:endParaRPr>
          </a:p>
          <a:p>
            <a:pPr marL="0" indent="0" algn="ctr">
              <a:buNone/>
            </a:pPr>
            <a:r>
              <a:rPr lang="fr-FR" sz="3200" b="1" dirty="0" smtClean="0">
                <a:latin typeface="Arial" panose="020B0604020202020204" pitchFamily="34" charset="0"/>
                <a:cs typeface="Arial" panose="020B0604020202020204" pitchFamily="34" charset="0"/>
              </a:rPr>
              <a:t>Un bon questionnaire exige :</a:t>
            </a:r>
          </a:p>
          <a:p>
            <a:pPr marL="0" indent="0" algn="ctr">
              <a:buNone/>
            </a:pPr>
            <a:r>
              <a:rPr lang="fr-FR" sz="3200" b="1" dirty="0">
                <a:latin typeface="Arial" panose="020B0604020202020204" pitchFamily="34" charset="0"/>
                <a:cs typeface="Arial" panose="020B0604020202020204" pitchFamily="34" charset="0"/>
              </a:rPr>
              <a:t>une bonne connaissance du problème à étudier</a:t>
            </a:r>
          </a:p>
          <a:p>
            <a:pPr marL="0" indent="0" algn="ctr">
              <a:buNone/>
            </a:pPr>
            <a:r>
              <a:rPr lang="fr-FR" sz="3200" b="1" dirty="0" smtClean="0">
                <a:latin typeface="Arial" panose="020B0604020202020204" pitchFamily="34" charset="0"/>
                <a:cs typeface="Arial" panose="020B0604020202020204" pitchFamily="34" charset="0"/>
              </a:rPr>
              <a:t>Une connaissance technique dans la formulation des questions</a:t>
            </a:r>
          </a:p>
          <a:p>
            <a:pPr marL="0" indent="0" algn="ctr">
              <a:buNone/>
            </a:pPr>
            <a:endParaRPr lang="fr-FR" sz="3200" b="1" dirty="0" smtClean="0">
              <a:latin typeface="Arial" panose="020B0604020202020204" pitchFamily="34" charset="0"/>
              <a:cs typeface="Arial" panose="020B0604020202020204" pitchFamily="34" charset="0"/>
            </a:endParaRPr>
          </a:p>
          <a:p>
            <a:pPr marL="0" indent="0" algn="ctr">
              <a:buNone/>
            </a:pPr>
            <a:r>
              <a:rPr lang="fr-FR" sz="3200" b="1" dirty="0">
                <a:latin typeface="Arial" panose="020B0604020202020204" pitchFamily="34" charset="0"/>
                <a:cs typeface="Arial" panose="020B0604020202020204" pitchFamily="34" charset="0"/>
              </a:rPr>
              <a:t>Un bon questionnaire exige </a:t>
            </a:r>
            <a:r>
              <a:rPr lang="fr-FR" sz="3200" b="1" dirty="0" smtClean="0">
                <a:latin typeface="Arial" panose="020B0604020202020204" pitchFamily="34" charset="0"/>
                <a:cs typeface="Arial" panose="020B0604020202020204" pitchFamily="34" charset="0"/>
              </a:rPr>
              <a:t>du </a:t>
            </a:r>
            <a:r>
              <a:rPr lang="fr-FR" sz="3200" b="1" dirty="0">
                <a:latin typeface="Arial" panose="020B0604020202020204" pitchFamily="34" charset="0"/>
                <a:cs typeface="Arial" panose="020B0604020202020204" pitchFamily="34" charset="0"/>
              </a:rPr>
              <a:t>temps</a:t>
            </a:r>
          </a:p>
          <a:p>
            <a:pPr marL="0" indent="0" algn="ctr">
              <a:buNone/>
            </a:pPr>
            <a:endParaRPr lang="fr-F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127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634067" y="420073"/>
            <a:ext cx="9399372" cy="564404"/>
            <a:chOff x="5738" y="82409"/>
            <a:chExt cx="2469191" cy="564404"/>
          </a:xfrm>
        </p:grpSpPr>
        <p:sp>
          <p:nvSpPr>
            <p:cNvPr id="5" name="Rectangle à coins arrondis 4"/>
            <p:cNvSpPr/>
            <p:nvPr/>
          </p:nvSpPr>
          <p:spPr>
            <a:xfrm>
              <a:off x="5738" y="82409"/>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33295" y="109966"/>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respecter </a:t>
              </a:r>
              <a:r>
                <a:rPr lang="fr-FR" sz="4000" b="1" dirty="0" smtClean="0"/>
                <a:t>(1)</a:t>
              </a:r>
              <a:endParaRPr lang="fr-FR" sz="4000" dirty="0"/>
            </a:p>
          </p:txBody>
        </p:sp>
      </p:grpSp>
      <p:sp>
        <p:nvSpPr>
          <p:cNvPr id="2" name="Rectangle 1"/>
          <p:cNvSpPr/>
          <p:nvPr/>
        </p:nvSpPr>
        <p:spPr>
          <a:xfrm>
            <a:off x="203200" y="1389405"/>
            <a:ext cx="11777133" cy="5186035"/>
          </a:xfrm>
          <a:prstGeom prst="rect">
            <a:avLst/>
          </a:prstGeom>
        </p:spPr>
        <p:txBody>
          <a:bodyPr wrap="square">
            <a:spAutoFit/>
          </a:bodyPr>
          <a:lstStyle/>
          <a:p>
            <a:pPr lvl="0" algn="ctr">
              <a:spcBef>
                <a:spcPts val="600"/>
              </a:spcBef>
              <a:spcAft>
                <a:spcPts val="0"/>
              </a:spcAft>
            </a:pPr>
            <a:r>
              <a:rPr lang="fr-FR" sz="2800" b="1" dirty="0">
                <a:latin typeface="Arial" panose="020B0604020202020204" pitchFamily="34" charset="0"/>
                <a:ea typeface="Calibri" panose="020F0502020204030204" pitchFamily="34" charset="0"/>
              </a:rPr>
              <a:t>Limitez les questions ouvertes, </a:t>
            </a:r>
            <a:r>
              <a:rPr lang="fr-FR" sz="2800" b="1" dirty="0" smtClean="0">
                <a:latin typeface="Arial" panose="020B0604020202020204" pitchFamily="34" charset="0"/>
                <a:ea typeface="Calibri" panose="020F0502020204030204" pitchFamily="34" charset="0"/>
              </a:rPr>
              <a:t>compliquées </a:t>
            </a:r>
            <a:r>
              <a:rPr lang="fr-FR" sz="2800" b="1" dirty="0">
                <a:latin typeface="Arial" panose="020B0604020202020204" pitchFamily="34" charset="0"/>
                <a:ea typeface="Calibri" panose="020F0502020204030204" pitchFamily="34" charset="0"/>
              </a:rPr>
              <a:t>à dépouiller </a:t>
            </a:r>
            <a:endParaRPr lang="fr-FR" sz="2800" b="1" dirty="0" smtClean="0">
              <a:latin typeface="Arial" panose="020B0604020202020204" pitchFamily="34" charset="0"/>
              <a:ea typeface="Calibri" panose="020F0502020204030204" pitchFamily="34" charset="0"/>
            </a:endParaRPr>
          </a:p>
          <a:p>
            <a:pPr lvl="0" algn="ctr">
              <a:spcBef>
                <a:spcPts val="600"/>
              </a:spcBef>
              <a:spcAft>
                <a:spcPts val="0"/>
              </a:spcAft>
            </a:pPr>
            <a:r>
              <a:rPr lang="fr-FR" sz="2800" b="1" dirty="0" smtClean="0">
                <a:latin typeface="Arial" panose="020B0604020202020204" pitchFamily="34" charset="0"/>
                <a:ea typeface="Calibri" panose="020F0502020204030204" pitchFamily="34" charset="0"/>
              </a:rPr>
              <a:t>Préférer </a:t>
            </a:r>
            <a:r>
              <a:rPr lang="fr-FR" sz="2800" b="1" dirty="0">
                <a:latin typeface="Arial" panose="020B0604020202020204" pitchFamily="34" charset="0"/>
                <a:ea typeface="Calibri" panose="020F0502020204030204" pitchFamily="34" charset="0"/>
              </a:rPr>
              <a:t>des questions fermées, bien </a:t>
            </a:r>
            <a:r>
              <a:rPr lang="fr-FR" sz="2800" b="1" dirty="0" smtClean="0">
                <a:latin typeface="Arial" panose="020B0604020202020204" pitchFamily="34" charset="0"/>
                <a:ea typeface="Calibri" panose="020F0502020204030204" pitchFamily="34" charset="0"/>
              </a:rPr>
              <a:t>formulées.</a:t>
            </a:r>
          </a:p>
          <a:p>
            <a:pPr lvl="0">
              <a:spcBef>
                <a:spcPts val="2400"/>
              </a:spcBef>
              <a:spcAft>
                <a:spcPts val="0"/>
              </a:spcAft>
            </a:pPr>
            <a:r>
              <a:rPr lang="fr-FR" sz="2200" b="1" dirty="0" smtClean="0">
                <a:latin typeface="Arial" panose="020B0604020202020204" pitchFamily="34" charset="0"/>
                <a:ea typeface="Calibri" panose="020F0502020204030204" pitchFamily="34" charset="0"/>
              </a:rPr>
              <a:t>Exemple</a:t>
            </a:r>
            <a:r>
              <a:rPr lang="fr-FR" sz="2200" b="1" dirty="0">
                <a:latin typeface="Arial" panose="020B0604020202020204" pitchFamily="34" charset="0"/>
                <a:ea typeface="Calibri" panose="020F0502020204030204" pitchFamily="34" charset="0"/>
              </a:rPr>
              <a:t> : </a:t>
            </a:r>
            <a:r>
              <a:rPr lang="fr-FR" sz="2200" dirty="0">
                <a:latin typeface="Arial" panose="020B0604020202020204" pitchFamily="34" charset="0"/>
                <a:ea typeface="Calibri" panose="020F0502020204030204" pitchFamily="34" charset="0"/>
              </a:rPr>
              <a:t>Á la </a:t>
            </a:r>
            <a:r>
              <a:rPr lang="fr-FR" sz="2200" dirty="0" smtClean="0">
                <a:latin typeface="Arial" panose="020B0604020202020204" pitchFamily="34" charset="0"/>
                <a:ea typeface="Calibri" panose="020F0502020204030204" pitchFamily="34" charset="0"/>
              </a:rPr>
              <a:t>question,</a:t>
            </a:r>
            <a:r>
              <a:rPr lang="fr-FR" sz="2200" dirty="0">
                <a:latin typeface="Arial" panose="020B0604020202020204" pitchFamily="34" charset="0"/>
                <a:ea typeface="Calibri" panose="020F0502020204030204" pitchFamily="34" charset="0"/>
              </a:rPr>
              <a:t> </a:t>
            </a:r>
            <a:r>
              <a:rPr lang="fr-FR" sz="2200" b="1" dirty="0">
                <a:latin typeface="Arial" panose="020B0604020202020204" pitchFamily="34" charset="0"/>
                <a:ea typeface="Calibri" panose="020F0502020204030204" pitchFamily="34" charset="0"/>
              </a:rPr>
              <a:t>Que pensez-vous du SAV ? </a:t>
            </a:r>
            <a:endParaRPr lang="fr-FR" sz="2200" b="1" dirty="0" smtClean="0">
              <a:latin typeface="Arial" panose="020B0604020202020204" pitchFamily="34" charset="0"/>
              <a:ea typeface="Calibri" panose="020F0502020204030204" pitchFamily="34" charset="0"/>
            </a:endParaRPr>
          </a:p>
          <a:p>
            <a:pPr lvl="0" algn="just">
              <a:spcBef>
                <a:spcPts val="1200"/>
              </a:spcBef>
              <a:spcAft>
                <a:spcPts val="0"/>
              </a:spcAft>
            </a:pPr>
            <a:r>
              <a:rPr lang="fr-FR" sz="2200" dirty="0" smtClean="0">
                <a:latin typeface="Arial" panose="020B0604020202020204" pitchFamily="34" charset="0"/>
                <a:ea typeface="Calibri" panose="020F0502020204030204" pitchFamily="34" charset="0"/>
              </a:rPr>
              <a:t>Préférez </a:t>
            </a:r>
            <a:r>
              <a:rPr lang="fr-FR" sz="2200" dirty="0">
                <a:latin typeface="Arial" panose="020B0604020202020204" pitchFamily="34" charset="0"/>
                <a:ea typeface="Calibri" panose="020F0502020204030204" pitchFamily="34" charset="0"/>
              </a:rPr>
              <a:t>les questions fermées suivantes </a:t>
            </a:r>
            <a:r>
              <a:rPr lang="fr-FR" sz="2200" dirty="0" smtClean="0">
                <a:latin typeface="Arial" panose="020B0604020202020204" pitchFamily="34" charset="0"/>
                <a:ea typeface="Calibri" panose="020F0502020204030204" pitchFamily="34" charset="0"/>
              </a:rPr>
              <a:t>:</a:t>
            </a:r>
          </a:p>
          <a:p>
            <a:pPr algn="just">
              <a:spcBef>
                <a:spcPts val="1200"/>
              </a:spcBef>
              <a:spcAft>
                <a:spcPts val="0"/>
              </a:spcAft>
            </a:pPr>
            <a:r>
              <a:rPr lang="fr-FR" sz="2200" b="1" dirty="0" smtClean="0">
                <a:latin typeface="Arial" panose="020B0604020202020204" pitchFamily="34" charset="0"/>
                <a:ea typeface="Calibri" panose="020F0502020204030204" pitchFamily="34" charset="0"/>
              </a:rPr>
              <a:t>Votre </a:t>
            </a:r>
            <a:r>
              <a:rPr lang="fr-FR" sz="2200" b="1" dirty="0">
                <a:latin typeface="Arial" panose="020B0604020202020204" pitchFamily="34" charset="0"/>
                <a:ea typeface="Calibri" panose="020F0502020204030204" pitchFamily="34" charset="0"/>
              </a:rPr>
              <a:t>avis sur le SAV : </a:t>
            </a:r>
            <a:endParaRPr lang="fr-FR" sz="2200" b="1" dirty="0" smtClean="0">
              <a:latin typeface="Arial" panose="020B0604020202020204" pitchFamily="34" charset="0"/>
              <a:ea typeface="Calibri" panose="020F0502020204030204" pitchFamily="34" charset="0"/>
            </a:endParaRPr>
          </a:p>
          <a:p>
            <a:pPr marL="342900" indent="-342900" algn="just">
              <a:spcAft>
                <a:spcPts val="0"/>
              </a:spcAft>
              <a:buFont typeface="Arial" panose="020B0604020202020204" pitchFamily="34" charset="0"/>
              <a:buChar char="•"/>
            </a:pPr>
            <a:r>
              <a:rPr lang="fr-FR" sz="2200" b="1" dirty="0" smtClean="0">
                <a:latin typeface="Arial" panose="020B0604020202020204" pitchFamily="34" charset="0"/>
                <a:ea typeface="Calibri" panose="020F0502020204030204" pitchFamily="34" charset="0"/>
              </a:rPr>
              <a:t>Informations </a:t>
            </a:r>
            <a:r>
              <a:rPr lang="fr-FR" sz="2200" b="1" dirty="0">
                <a:latin typeface="Arial" panose="020B0604020202020204" pitchFamily="34" charset="0"/>
                <a:ea typeface="Calibri" panose="020F0502020204030204" pitchFamily="34" charset="0"/>
              </a:rPr>
              <a:t>communiquées : 	</a:t>
            </a:r>
            <a:r>
              <a:rPr lang="fr-FR" sz="2200" b="1" dirty="0" smtClean="0">
                <a:latin typeface="Arial" panose="020B0604020202020204" pitchFamily="34" charset="0"/>
                <a:ea typeface="Calibri" panose="020F0502020204030204" pitchFamily="34" charset="0"/>
              </a:rPr>
              <a:t>Très </a:t>
            </a:r>
            <a:r>
              <a:rPr lang="fr-FR" sz="2200" b="1" dirty="0">
                <a:latin typeface="Arial" panose="020B0604020202020204" pitchFamily="34" charset="0"/>
                <a:ea typeface="Calibri" panose="020F0502020204030204" pitchFamily="34" charset="0"/>
              </a:rPr>
              <a:t>bien – Bien - Insuffisant –Très </a:t>
            </a:r>
            <a:r>
              <a:rPr lang="fr-FR" sz="2200" b="1" dirty="0" smtClean="0">
                <a:latin typeface="Arial" panose="020B0604020202020204" pitchFamily="34" charset="0"/>
                <a:ea typeface="Calibri" panose="020F0502020204030204" pitchFamily="34" charset="0"/>
              </a:rPr>
              <a:t>insuffisant</a:t>
            </a:r>
            <a:endParaRPr lang="fr-FR" sz="2200" dirty="0" smtClean="0">
              <a:latin typeface="Arial" panose="020B0604020202020204" pitchFamily="34" charset="0"/>
              <a:ea typeface="Calibri" panose="020F0502020204030204" pitchFamily="34" charset="0"/>
            </a:endParaRPr>
          </a:p>
          <a:p>
            <a:pPr marL="342900" indent="-342900" algn="just">
              <a:spcAft>
                <a:spcPts val="0"/>
              </a:spcAft>
              <a:buFont typeface="Arial" panose="020B0604020202020204" pitchFamily="34" charset="0"/>
              <a:buChar char="•"/>
            </a:pPr>
            <a:r>
              <a:rPr lang="fr-FR" sz="2200" b="1" dirty="0" smtClean="0">
                <a:latin typeface="Arial" panose="020B0604020202020204" pitchFamily="34" charset="0"/>
                <a:ea typeface="Calibri" panose="020F0502020204030204" pitchFamily="34" charset="0"/>
              </a:rPr>
              <a:t>Rapidité </a:t>
            </a:r>
            <a:r>
              <a:rPr lang="fr-FR" sz="2200" b="1" dirty="0">
                <a:latin typeface="Arial" panose="020B0604020202020204" pitchFamily="34" charset="0"/>
                <a:ea typeface="Calibri" panose="020F0502020204030204" pitchFamily="34" charset="0"/>
              </a:rPr>
              <a:t>de la réparation : 	</a:t>
            </a:r>
            <a:r>
              <a:rPr lang="fr-FR" sz="2200" b="1" dirty="0" smtClean="0">
                <a:latin typeface="Arial" panose="020B0604020202020204" pitchFamily="34" charset="0"/>
                <a:ea typeface="Calibri" panose="020F0502020204030204" pitchFamily="34" charset="0"/>
              </a:rPr>
              <a:t>Très </a:t>
            </a:r>
            <a:r>
              <a:rPr lang="fr-FR" sz="2200" b="1" dirty="0">
                <a:latin typeface="Arial" panose="020B0604020202020204" pitchFamily="34" charset="0"/>
                <a:ea typeface="Calibri" panose="020F0502020204030204" pitchFamily="34" charset="0"/>
              </a:rPr>
              <a:t>bien – Bien - Insuffisant –Très </a:t>
            </a:r>
            <a:r>
              <a:rPr lang="fr-FR" sz="2200" b="1" dirty="0" smtClean="0">
                <a:latin typeface="Arial" panose="020B0604020202020204" pitchFamily="34" charset="0"/>
                <a:ea typeface="Calibri" panose="020F0502020204030204" pitchFamily="34" charset="0"/>
              </a:rPr>
              <a:t>insuffisant</a:t>
            </a:r>
            <a:endParaRPr lang="fr-FR" sz="2200" dirty="0" smtClean="0">
              <a:latin typeface="Arial" panose="020B0604020202020204" pitchFamily="34" charset="0"/>
              <a:ea typeface="Calibri" panose="020F0502020204030204" pitchFamily="34" charset="0"/>
            </a:endParaRPr>
          </a:p>
          <a:p>
            <a:pPr marL="342900" indent="-342900" algn="just">
              <a:spcAft>
                <a:spcPts val="0"/>
              </a:spcAft>
              <a:buFont typeface="Arial" panose="020B0604020202020204" pitchFamily="34" charset="0"/>
              <a:buChar char="•"/>
            </a:pPr>
            <a:r>
              <a:rPr lang="fr-FR" sz="2200" b="1" dirty="0" smtClean="0">
                <a:latin typeface="Arial" panose="020B0604020202020204" pitchFamily="34" charset="0"/>
                <a:ea typeface="Calibri" panose="020F0502020204030204" pitchFamily="34" charset="0"/>
              </a:rPr>
              <a:t>Qualité </a:t>
            </a:r>
            <a:r>
              <a:rPr lang="fr-FR" sz="2200" b="1" dirty="0">
                <a:latin typeface="Arial" panose="020B0604020202020204" pitchFamily="34" charset="0"/>
                <a:ea typeface="Calibri" panose="020F0502020204030204" pitchFamily="34" charset="0"/>
              </a:rPr>
              <a:t>de la réparation : 	</a:t>
            </a:r>
            <a:r>
              <a:rPr lang="fr-FR" sz="2200" b="1" dirty="0" smtClean="0">
                <a:latin typeface="Arial" panose="020B0604020202020204" pitchFamily="34" charset="0"/>
                <a:ea typeface="Calibri" panose="020F0502020204030204" pitchFamily="34" charset="0"/>
              </a:rPr>
              <a:t>Très </a:t>
            </a:r>
            <a:r>
              <a:rPr lang="fr-FR" sz="2200" b="1" dirty="0">
                <a:latin typeface="Arial" panose="020B0604020202020204" pitchFamily="34" charset="0"/>
                <a:ea typeface="Calibri" panose="020F0502020204030204" pitchFamily="34" charset="0"/>
              </a:rPr>
              <a:t>bien – Bien - Insuffisant –Très </a:t>
            </a:r>
            <a:r>
              <a:rPr lang="fr-FR" sz="2200" b="1" dirty="0" smtClean="0">
                <a:latin typeface="Arial" panose="020B0604020202020204" pitchFamily="34" charset="0"/>
                <a:ea typeface="Calibri" panose="020F0502020204030204" pitchFamily="34" charset="0"/>
              </a:rPr>
              <a:t>insuffisant</a:t>
            </a:r>
            <a:endParaRPr lang="fr-FR" sz="2200" dirty="0" smtClean="0">
              <a:latin typeface="Arial" panose="020B0604020202020204" pitchFamily="34" charset="0"/>
              <a:ea typeface="Calibri" panose="020F0502020204030204" pitchFamily="34" charset="0"/>
            </a:endParaRPr>
          </a:p>
          <a:p>
            <a:pPr marL="342900" indent="-342900" algn="just">
              <a:spcAft>
                <a:spcPts val="0"/>
              </a:spcAft>
              <a:buFont typeface="Arial" panose="020B0604020202020204" pitchFamily="34" charset="0"/>
              <a:buChar char="•"/>
            </a:pPr>
            <a:r>
              <a:rPr lang="fr-FR" sz="2200" b="1" dirty="0" smtClean="0">
                <a:latin typeface="Arial" panose="020B0604020202020204" pitchFamily="34" charset="0"/>
                <a:ea typeface="Calibri" panose="020F0502020204030204" pitchFamily="34" charset="0"/>
              </a:rPr>
              <a:t>Prix </a:t>
            </a:r>
            <a:r>
              <a:rPr lang="fr-FR" sz="2200" b="1" dirty="0">
                <a:latin typeface="Arial" panose="020B0604020202020204" pitchFamily="34" charset="0"/>
                <a:ea typeface="Calibri" panose="020F0502020204030204" pitchFamily="34" charset="0"/>
              </a:rPr>
              <a:t>de la réparation : 		</a:t>
            </a:r>
            <a:r>
              <a:rPr lang="fr-FR" sz="2200" b="1" dirty="0" smtClean="0">
                <a:latin typeface="Arial" panose="020B0604020202020204" pitchFamily="34" charset="0"/>
                <a:ea typeface="Calibri" panose="020F0502020204030204" pitchFamily="34" charset="0"/>
              </a:rPr>
              <a:t>Très </a:t>
            </a:r>
            <a:r>
              <a:rPr lang="fr-FR" sz="2200" b="1" dirty="0">
                <a:latin typeface="Arial" panose="020B0604020202020204" pitchFamily="34" charset="0"/>
                <a:ea typeface="Calibri" panose="020F0502020204030204" pitchFamily="34" charset="0"/>
              </a:rPr>
              <a:t>bien – Bien - Insuffisant –Très </a:t>
            </a:r>
            <a:r>
              <a:rPr lang="fr-FR" sz="2200" b="1" dirty="0" smtClean="0">
                <a:latin typeface="Arial" panose="020B0604020202020204" pitchFamily="34" charset="0"/>
                <a:ea typeface="Calibri" panose="020F0502020204030204" pitchFamily="34" charset="0"/>
              </a:rPr>
              <a:t>insuffisant</a:t>
            </a:r>
            <a:endParaRPr lang="fr-FR" sz="2200" dirty="0" smtClean="0">
              <a:latin typeface="Arial" panose="020B0604020202020204" pitchFamily="34" charset="0"/>
              <a:ea typeface="Calibri" panose="020F0502020204030204" pitchFamily="34" charset="0"/>
            </a:endParaRPr>
          </a:p>
          <a:p>
            <a:pPr algn="just">
              <a:spcAft>
                <a:spcPts val="0"/>
              </a:spcAft>
            </a:pPr>
            <a:endParaRPr lang="fr-FR" sz="2200" b="1" i="1" dirty="0">
              <a:latin typeface="Arial" panose="020B0604020202020204" pitchFamily="34" charset="0"/>
              <a:ea typeface="Calibri" panose="020F0502020204030204" pitchFamily="34" charset="0"/>
            </a:endParaRPr>
          </a:p>
          <a:p>
            <a:pPr>
              <a:spcAft>
                <a:spcPts val="0"/>
              </a:spcAft>
            </a:pPr>
            <a:r>
              <a:rPr lang="fr-FR" sz="2200" b="1" i="1" dirty="0" smtClean="0">
                <a:latin typeface="Arial" panose="020B0604020202020204" pitchFamily="34" charset="0"/>
                <a:ea typeface="Calibri" panose="020F0502020204030204" pitchFamily="34" charset="0"/>
              </a:rPr>
              <a:t>La </a:t>
            </a:r>
            <a:r>
              <a:rPr lang="fr-FR" sz="2200" b="1" i="1" dirty="0">
                <a:latin typeface="Arial" panose="020B0604020202020204" pitchFamily="34" charset="0"/>
                <a:ea typeface="Calibri" panose="020F0502020204030204" pitchFamily="34" charset="0"/>
              </a:rPr>
              <a:t>question ouverte peut éventuellement être utilisée en fin de partie pour affiner les réponses ou laisser un espace de libre expression.</a:t>
            </a:r>
            <a:endParaRPr lang="fr-FR" sz="2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93886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91049" y="469500"/>
            <a:ext cx="9862751" cy="564404"/>
            <a:chOff x="1190950" y="716421"/>
            <a:chExt cx="2469191" cy="564404"/>
          </a:xfrm>
        </p:grpSpPr>
        <p:sp>
          <p:nvSpPr>
            <p:cNvPr id="5" name="Rectangle à coins arrondis 4"/>
            <p:cNvSpPr/>
            <p:nvPr/>
          </p:nvSpPr>
          <p:spPr>
            <a:xfrm>
              <a:off x="1190950" y="716421"/>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1218507" y="743978"/>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respecter </a:t>
              </a:r>
              <a:r>
                <a:rPr lang="fr-FR" sz="4000" b="1" dirty="0" smtClean="0"/>
                <a:t>(2)</a:t>
              </a:r>
              <a:endParaRPr lang="fr-FR" sz="4000" dirty="0"/>
            </a:p>
          </p:txBody>
        </p:sp>
      </p:grpSp>
      <p:sp>
        <p:nvSpPr>
          <p:cNvPr id="2" name="Rectangle 1"/>
          <p:cNvSpPr/>
          <p:nvPr/>
        </p:nvSpPr>
        <p:spPr>
          <a:xfrm>
            <a:off x="651933" y="1591733"/>
            <a:ext cx="10591796" cy="3185487"/>
          </a:xfrm>
          <a:prstGeom prst="rect">
            <a:avLst/>
          </a:prstGeom>
        </p:spPr>
        <p:txBody>
          <a:bodyPr wrap="square">
            <a:spAutoFit/>
          </a:bodyPr>
          <a:lstStyle/>
          <a:p>
            <a:pPr marR="90170" lvl="0" algn="ctr">
              <a:spcBef>
                <a:spcPts val="600"/>
              </a:spcBef>
              <a:spcAft>
                <a:spcPts val="0"/>
              </a:spcAft>
            </a:pPr>
            <a:r>
              <a:rPr lang="fr-FR" sz="2800" b="1" dirty="0" smtClean="0">
                <a:latin typeface="Arial" panose="020B0604020202020204" pitchFamily="34" charset="0"/>
                <a:ea typeface="Calibri" panose="020F0502020204030204" pitchFamily="34" charset="0"/>
              </a:rPr>
              <a:t>Question </a:t>
            </a:r>
            <a:r>
              <a:rPr lang="fr-FR" sz="2800" b="1" dirty="0">
                <a:latin typeface="Arial" panose="020B0604020202020204" pitchFamily="34" charset="0"/>
                <a:ea typeface="Calibri" panose="020F0502020204030204" pitchFamily="34" charset="0"/>
              </a:rPr>
              <a:t>échelle </a:t>
            </a:r>
            <a:endParaRPr lang="fr-FR" sz="2800" b="1" dirty="0" smtClean="0">
              <a:latin typeface="Arial" panose="020B0604020202020204" pitchFamily="34" charset="0"/>
              <a:ea typeface="Calibri" panose="020F0502020204030204" pitchFamily="34" charset="0"/>
            </a:endParaRPr>
          </a:p>
          <a:p>
            <a:pPr marR="90170" lvl="0" algn="ctr">
              <a:spcBef>
                <a:spcPts val="600"/>
              </a:spcBef>
              <a:spcAft>
                <a:spcPts val="0"/>
              </a:spcAft>
            </a:pPr>
            <a:endParaRPr lang="fr-FR" sz="2800" b="1" dirty="0" smtClean="0">
              <a:latin typeface="Arial" panose="020B0604020202020204" pitchFamily="34" charset="0"/>
              <a:ea typeface="Calibri" panose="020F0502020204030204" pitchFamily="34" charset="0"/>
            </a:endParaRPr>
          </a:p>
          <a:p>
            <a:pPr marR="90170" lvl="0" algn="just">
              <a:spcBef>
                <a:spcPts val="600"/>
              </a:spcBef>
              <a:spcAft>
                <a:spcPts val="0"/>
              </a:spcAft>
            </a:pPr>
            <a:r>
              <a:rPr lang="fr-FR" sz="2400" dirty="0">
                <a:latin typeface="Arial" panose="020B0604020202020204" pitchFamily="34" charset="0"/>
                <a:ea typeface="Calibri" panose="020F0502020204030204" pitchFamily="34" charset="0"/>
              </a:rPr>
              <a:t>P</a:t>
            </a:r>
            <a:r>
              <a:rPr lang="fr-FR" sz="2400" dirty="0" smtClean="0">
                <a:latin typeface="Arial" panose="020B0604020202020204" pitchFamily="34" charset="0"/>
                <a:ea typeface="Calibri" panose="020F0502020204030204" pitchFamily="34" charset="0"/>
              </a:rPr>
              <a:t>roposez </a:t>
            </a:r>
            <a:r>
              <a:rPr lang="fr-FR" sz="2400" dirty="0">
                <a:latin typeface="Arial" panose="020B0604020202020204" pitchFamily="34" charset="0"/>
                <a:ea typeface="Calibri" panose="020F0502020204030204" pitchFamily="34" charset="0"/>
              </a:rPr>
              <a:t>un nombre paire de </a:t>
            </a:r>
            <a:r>
              <a:rPr lang="fr-FR" sz="2400" dirty="0" smtClean="0">
                <a:latin typeface="Arial" panose="020B0604020202020204" pitchFamily="34" charset="0"/>
                <a:ea typeface="Calibri" panose="020F0502020204030204" pitchFamily="34" charset="0"/>
              </a:rPr>
              <a:t>réponses, pour obliger </a:t>
            </a:r>
            <a:r>
              <a:rPr lang="fr-FR" sz="2400" dirty="0">
                <a:latin typeface="Arial" panose="020B0604020202020204" pitchFamily="34" charset="0"/>
                <a:ea typeface="Calibri" panose="020F0502020204030204" pitchFamily="34" charset="0"/>
              </a:rPr>
              <a:t>la personne à s’engager et l’empêcher de se défausser sur la réponse </a:t>
            </a:r>
            <a:r>
              <a:rPr lang="fr-FR" sz="2400" dirty="0" smtClean="0">
                <a:latin typeface="Arial" panose="020B0604020202020204" pitchFamily="34" charset="0"/>
                <a:ea typeface="Calibri" panose="020F0502020204030204" pitchFamily="34" charset="0"/>
              </a:rPr>
              <a:t>médiane.</a:t>
            </a:r>
          </a:p>
          <a:p>
            <a:pPr marR="90170" lvl="0" algn="just">
              <a:spcBef>
                <a:spcPts val="600"/>
              </a:spcBef>
              <a:spcAft>
                <a:spcPts val="0"/>
              </a:spcAft>
            </a:pPr>
            <a:endParaRPr lang="fr-FR" sz="2400" b="1" dirty="0">
              <a:latin typeface="Arial" panose="020B0604020202020204" pitchFamily="34" charset="0"/>
              <a:ea typeface="Calibri" panose="020F0502020204030204" pitchFamily="34" charset="0"/>
            </a:endParaRPr>
          </a:p>
          <a:p>
            <a:pPr marR="90170" lvl="0" algn="just">
              <a:spcBef>
                <a:spcPts val="600"/>
              </a:spcBef>
              <a:spcAft>
                <a:spcPts val="0"/>
              </a:spcAft>
            </a:pPr>
            <a:r>
              <a:rPr lang="fr-FR" sz="2400" b="1" dirty="0" smtClean="0">
                <a:latin typeface="Arial" panose="020B0604020202020204" pitchFamily="34" charset="0"/>
                <a:ea typeface="Calibri" panose="020F0502020204030204" pitchFamily="34" charset="0"/>
              </a:rPr>
              <a:t>Exemples</a:t>
            </a:r>
            <a:r>
              <a:rPr lang="fr-FR" sz="2400" dirty="0">
                <a:latin typeface="Arial" panose="020B0604020202020204" pitchFamily="34" charset="0"/>
                <a:ea typeface="Calibri" panose="020F0502020204030204" pitchFamily="34" charset="0"/>
              </a:rPr>
              <a:t> : </a:t>
            </a:r>
            <a:r>
              <a:rPr lang="fr-FR" sz="2400" dirty="0" smtClean="0">
                <a:latin typeface="Arial" panose="020B0604020202020204" pitchFamily="34" charset="0"/>
                <a:ea typeface="Calibri" panose="020F0502020204030204" pitchFamily="34" charset="0"/>
              </a:rPr>
              <a:t>	Très </a:t>
            </a:r>
            <a:r>
              <a:rPr lang="fr-FR" sz="2400" dirty="0">
                <a:latin typeface="Arial" panose="020B0604020202020204" pitchFamily="34" charset="0"/>
                <a:ea typeface="Calibri" panose="020F0502020204030204" pitchFamily="34" charset="0"/>
              </a:rPr>
              <a:t>bien – Bien – Moyen – </a:t>
            </a:r>
            <a:r>
              <a:rPr lang="fr-FR" sz="2400" dirty="0" smtClean="0">
                <a:latin typeface="Arial" panose="020B0604020202020204" pitchFamily="34" charset="0"/>
                <a:ea typeface="Calibri" panose="020F0502020204030204" pitchFamily="34" charset="0"/>
              </a:rPr>
              <a:t>Insuffisant </a:t>
            </a:r>
            <a:r>
              <a:rPr lang="fr-FR" sz="2400" dirty="0">
                <a:latin typeface="Arial" panose="020B0604020202020204" pitchFamily="34" charset="0"/>
                <a:ea typeface="Calibri" panose="020F0502020204030204" pitchFamily="34" charset="0"/>
              </a:rPr>
              <a:t>–Très insuffisant </a:t>
            </a:r>
            <a:endParaRPr lang="fr-FR" sz="2400" dirty="0" smtClean="0">
              <a:latin typeface="Arial" panose="020B0604020202020204" pitchFamily="34" charset="0"/>
              <a:ea typeface="Calibri" panose="020F0502020204030204" pitchFamily="34" charset="0"/>
            </a:endParaRPr>
          </a:p>
          <a:p>
            <a:pPr marR="90170" lvl="0" algn="just">
              <a:spcBef>
                <a:spcPts val="600"/>
              </a:spcBef>
              <a:spcAft>
                <a:spcPts val="0"/>
              </a:spcAft>
            </a:pPr>
            <a:r>
              <a:rPr lang="fr-FR" sz="2400" b="1" dirty="0">
                <a:latin typeface="Arial" panose="020B0604020202020204" pitchFamily="34" charset="0"/>
                <a:ea typeface="Calibri" panose="020F0502020204030204" pitchFamily="34" charset="0"/>
              </a:rPr>
              <a:t>		</a:t>
            </a:r>
            <a:r>
              <a:rPr lang="fr-FR" sz="2400" b="1" dirty="0" smtClean="0">
                <a:latin typeface="Arial" panose="020B0604020202020204" pitchFamily="34" charset="0"/>
                <a:ea typeface="Calibri" panose="020F0502020204030204" pitchFamily="34" charset="0"/>
              </a:rPr>
              <a:t>=&gt; </a:t>
            </a:r>
            <a:r>
              <a:rPr lang="fr-FR" sz="2400" b="1" dirty="0">
                <a:latin typeface="Arial" panose="020B0604020202020204" pitchFamily="34" charset="0"/>
                <a:ea typeface="Calibri" panose="020F0502020204030204" pitchFamily="34" charset="0"/>
              </a:rPr>
              <a:t>Très bien – Bien - Insuffisant –Très insuffisant</a:t>
            </a:r>
            <a:endParaRPr lang="fr-FR" sz="24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5122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565190" y="378884"/>
            <a:ext cx="9788610" cy="564404"/>
            <a:chOff x="2376161" y="1350434"/>
            <a:chExt cx="2469191" cy="564404"/>
          </a:xfrm>
        </p:grpSpPr>
        <p:sp>
          <p:nvSpPr>
            <p:cNvPr id="5" name="Rectangle à coins arrondis 4"/>
            <p:cNvSpPr/>
            <p:nvPr/>
          </p:nvSpPr>
          <p:spPr>
            <a:xfrm>
              <a:off x="2376161" y="1350434"/>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2403718" y="1377991"/>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respecter </a:t>
              </a:r>
              <a:r>
                <a:rPr lang="fr-FR" sz="4000" b="1" dirty="0" smtClean="0"/>
                <a:t>(3)</a:t>
              </a:r>
              <a:endParaRPr lang="fr-FR" sz="4000" dirty="0"/>
            </a:p>
          </p:txBody>
        </p:sp>
      </p:grpSp>
      <p:sp>
        <p:nvSpPr>
          <p:cNvPr id="2" name="Rectangle 1"/>
          <p:cNvSpPr/>
          <p:nvPr/>
        </p:nvSpPr>
        <p:spPr>
          <a:xfrm>
            <a:off x="643467" y="1916894"/>
            <a:ext cx="10930466" cy="3724096"/>
          </a:xfrm>
          <a:prstGeom prst="rect">
            <a:avLst/>
          </a:prstGeom>
        </p:spPr>
        <p:txBody>
          <a:bodyPr wrap="square">
            <a:spAutoFit/>
          </a:bodyPr>
          <a:lstStyle/>
          <a:p>
            <a:pPr lvl="0" algn="ctr">
              <a:spcBef>
                <a:spcPts val="600"/>
              </a:spcBef>
              <a:spcAft>
                <a:spcPts val="0"/>
              </a:spcAft>
            </a:pPr>
            <a:r>
              <a:rPr lang="fr-FR" sz="2800" b="1" dirty="0">
                <a:latin typeface="Arial" panose="020B0604020202020204" pitchFamily="34" charset="0"/>
                <a:ea typeface="Calibri" panose="020F0502020204030204" pitchFamily="34" charset="0"/>
              </a:rPr>
              <a:t>Les réponses doivent être équilibrées avec autant de réponses positives que </a:t>
            </a:r>
            <a:r>
              <a:rPr lang="fr-FR" sz="2800" b="1" dirty="0" smtClean="0">
                <a:latin typeface="Arial" panose="020B0604020202020204" pitchFamily="34" charset="0"/>
                <a:ea typeface="Calibri" panose="020F0502020204030204" pitchFamily="34" charset="0"/>
              </a:rPr>
              <a:t>négatives.</a:t>
            </a:r>
          </a:p>
          <a:p>
            <a:pPr lvl="0" algn="just">
              <a:spcBef>
                <a:spcPts val="600"/>
              </a:spcBef>
              <a:spcAft>
                <a:spcPts val="0"/>
              </a:spcAft>
            </a:pPr>
            <a:endParaRPr lang="fr-FR" sz="2000" b="1" dirty="0" smtClean="0">
              <a:latin typeface="Arial" panose="020B0604020202020204" pitchFamily="34" charset="0"/>
              <a:ea typeface="Calibri" panose="020F0502020204030204" pitchFamily="34" charset="0"/>
            </a:endParaRPr>
          </a:p>
          <a:p>
            <a:pPr lvl="0" algn="just">
              <a:spcBef>
                <a:spcPts val="600"/>
              </a:spcBef>
              <a:spcAft>
                <a:spcPts val="0"/>
              </a:spcAft>
            </a:pPr>
            <a:endParaRPr lang="fr-FR" sz="2000" b="1" dirty="0">
              <a:latin typeface="Arial" panose="020B0604020202020204" pitchFamily="34" charset="0"/>
              <a:ea typeface="Calibri" panose="020F0502020204030204" pitchFamily="34" charset="0"/>
            </a:endParaRPr>
          </a:p>
          <a:p>
            <a:pPr lvl="0" algn="just">
              <a:spcBef>
                <a:spcPts val="600"/>
              </a:spcBef>
              <a:spcAft>
                <a:spcPts val="0"/>
              </a:spcAft>
            </a:pPr>
            <a:r>
              <a:rPr lang="fr-FR" sz="2400" b="1" dirty="0" smtClean="0">
                <a:latin typeface="Arial" panose="020B0604020202020204" pitchFamily="34" charset="0"/>
                <a:ea typeface="Calibri" panose="020F0502020204030204" pitchFamily="34" charset="0"/>
              </a:rPr>
              <a:t>Exemples</a:t>
            </a:r>
            <a:r>
              <a:rPr lang="fr-FR" sz="2400" dirty="0">
                <a:latin typeface="Arial" panose="020B0604020202020204" pitchFamily="34" charset="0"/>
                <a:ea typeface="Calibri" panose="020F0502020204030204" pitchFamily="34" charset="0"/>
              </a:rPr>
              <a:t> : </a:t>
            </a:r>
            <a:r>
              <a:rPr lang="fr-FR" sz="2400" dirty="0" smtClean="0">
                <a:latin typeface="Arial" panose="020B0604020202020204" pitchFamily="34" charset="0"/>
                <a:ea typeface="Calibri" panose="020F0502020204030204" pitchFamily="34" charset="0"/>
              </a:rPr>
              <a:t>	</a:t>
            </a:r>
            <a:r>
              <a:rPr lang="fr-FR" sz="2400" b="1" dirty="0" smtClean="0">
                <a:latin typeface="Arial" panose="020B0604020202020204" pitchFamily="34" charset="0"/>
                <a:ea typeface="Calibri" panose="020F0502020204030204" pitchFamily="34" charset="0"/>
              </a:rPr>
              <a:t>Très </a:t>
            </a:r>
            <a:r>
              <a:rPr lang="fr-FR" sz="2400" b="1" dirty="0">
                <a:latin typeface="Arial" panose="020B0604020202020204" pitchFamily="34" charset="0"/>
                <a:ea typeface="Calibri" panose="020F0502020204030204" pitchFamily="34" charset="0"/>
              </a:rPr>
              <a:t>bien – Bien – Moyen – Insuffisant</a:t>
            </a:r>
            <a:r>
              <a:rPr lang="fr-FR" sz="2400" dirty="0">
                <a:latin typeface="Arial" panose="020B0604020202020204" pitchFamily="34" charset="0"/>
                <a:ea typeface="Calibri" panose="020F0502020204030204" pitchFamily="34" charset="0"/>
              </a:rPr>
              <a:t> </a:t>
            </a:r>
            <a:endParaRPr lang="fr-FR" sz="2400" dirty="0" smtClean="0">
              <a:latin typeface="Arial" panose="020B0604020202020204" pitchFamily="34" charset="0"/>
              <a:ea typeface="Calibri" panose="020F0502020204030204" pitchFamily="34" charset="0"/>
            </a:endParaRPr>
          </a:p>
          <a:p>
            <a:pPr marL="2243138" lvl="0" indent="-355600" algn="just">
              <a:spcBef>
                <a:spcPts val="600"/>
              </a:spcBef>
              <a:spcAft>
                <a:spcPts val="0"/>
              </a:spcAft>
            </a:pPr>
            <a:r>
              <a:rPr lang="fr-FR" sz="2400" b="1" dirty="0" smtClean="0">
                <a:latin typeface="Arial" panose="020B0604020202020204" pitchFamily="34" charset="0"/>
                <a:ea typeface="Calibri" panose="020F0502020204030204" pitchFamily="34" charset="0"/>
              </a:rPr>
              <a:t>=&gt;</a:t>
            </a:r>
            <a:r>
              <a:rPr lang="fr-FR" sz="2400" dirty="0" smtClean="0">
                <a:latin typeface="Arial" panose="020B0604020202020204" pitchFamily="34" charset="0"/>
                <a:ea typeface="Calibri" panose="020F0502020204030204" pitchFamily="34" charset="0"/>
              </a:rPr>
              <a:t> </a:t>
            </a:r>
            <a:r>
              <a:rPr lang="fr-FR" sz="2400" dirty="0">
                <a:latin typeface="Arial" panose="020B0604020202020204" pitchFamily="34" charset="0"/>
                <a:ea typeface="Calibri" panose="020F0502020204030204" pitchFamily="34" charset="0"/>
              </a:rPr>
              <a:t>il y a plus de réponses positives que négatives. Le sondeur estime donc que le fait observé ne peut être très insuffisant. La personne très mécontente doit choisir insuffisant ce qui tempère son avis !</a:t>
            </a:r>
            <a:endParaRPr lang="fr-FR" sz="28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015283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33384" y="387122"/>
            <a:ext cx="9920416" cy="564404"/>
            <a:chOff x="3561373" y="1984447"/>
            <a:chExt cx="2469191" cy="564404"/>
          </a:xfrm>
        </p:grpSpPr>
        <p:sp>
          <p:nvSpPr>
            <p:cNvPr id="5" name="Rectangle à coins arrondis 4"/>
            <p:cNvSpPr/>
            <p:nvPr/>
          </p:nvSpPr>
          <p:spPr>
            <a:xfrm>
              <a:off x="3561373" y="1984447"/>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3588930" y="2012004"/>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a:t>
              </a:r>
              <a:r>
                <a:rPr lang="fr-FR" sz="4000" b="1" dirty="0" smtClean="0"/>
                <a:t>respecter (4) </a:t>
              </a:r>
              <a:endParaRPr lang="fr-FR" sz="4000" dirty="0"/>
            </a:p>
          </p:txBody>
        </p:sp>
      </p:grpSp>
      <p:sp>
        <p:nvSpPr>
          <p:cNvPr id="2" name="Rectangle 1"/>
          <p:cNvSpPr/>
          <p:nvPr/>
        </p:nvSpPr>
        <p:spPr>
          <a:xfrm>
            <a:off x="584201" y="1936859"/>
            <a:ext cx="10930466" cy="3554819"/>
          </a:xfrm>
          <a:prstGeom prst="rect">
            <a:avLst/>
          </a:prstGeom>
        </p:spPr>
        <p:txBody>
          <a:bodyPr wrap="square">
            <a:spAutoFit/>
          </a:bodyPr>
          <a:lstStyle/>
          <a:p>
            <a:pPr lvl="0" algn="ctr">
              <a:spcBef>
                <a:spcPts val="600"/>
              </a:spcBef>
              <a:spcAft>
                <a:spcPts val="0"/>
              </a:spcAft>
            </a:pPr>
            <a:r>
              <a:rPr lang="fr-FR" sz="2800" b="1" dirty="0">
                <a:latin typeface="Arial" panose="020B0604020202020204" pitchFamily="34" charset="0"/>
                <a:ea typeface="Calibri" panose="020F0502020204030204" pitchFamily="34" charset="0"/>
              </a:rPr>
              <a:t>Les questions et les réponses doivent être neutres</a:t>
            </a:r>
            <a:r>
              <a:rPr lang="fr-FR" sz="2800" b="1" dirty="0" smtClean="0">
                <a:latin typeface="Arial" panose="020B0604020202020204" pitchFamily="34" charset="0"/>
                <a:ea typeface="Calibri" panose="020F0502020204030204" pitchFamily="34" charset="0"/>
              </a:rPr>
              <a:t>.</a:t>
            </a:r>
          </a:p>
          <a:p>
            <a:pPr lvl="0" algn="just">
              <a:spcBef>
                <a:spcPts val="600"/>
              </a:spcBef>
              <a:spcAft>
                <a:spcPts val="0"/>
              </a:spcAft>
            </a:pPr>
            <a:endParaRPr lang="fr-FR" sz="2000" dirty="0">
              <a:latin typeface="Arial" panose="020B0604020202020204" pitchFamily="34" charset="0"/>
              <a:ea typeface="Calibri" panose="020F0502020204030204" pitchFamily="34" charset="0"/>
            </a:endParaRPr>
          </a:p>
          <a:p>
            <a:pPr marL="221615" algn="just">
              <a:spcAft>
                <a:spcPts val="0"/>
              </a:spcAft>
            </a:pPr>
            <a:r>
              <a:rPr lang="fr-FR" sz="2400" b="1" dirty="0">
                <a:latin typeface="Arial" panose="020B0604020202020204" pitchFamily="34" charset="0"/>
                <a:ea typeface="Calibri" panose="020F0502020204030204" pitchFamily="34" charset="0"/>
              </a:rPr>
              <a:t>Exemples</a:t>
            </a:r>
            <a:r>
              <a:rPr lang="fr-FR" sz="2400" dirty="0">
                <a:latin typeface="Arial" panose="020B0604020202020204" pitchFamily="34" charset="0"/>
                <a:ea typeface="Calibri" panose="020F0502020204030204" pitchFamily="34" charset="0"/>
              </a:rPr>
              <a:t> : </a:t>
            </a:r>
            <a:endParaRPr lang="fr-FR" sz="2400" dirty="0" smtClean="0">
              <a:latin typeface="Arial" panose="020B0604020202020204" pitchFamily="34" charset="0"/>
              <a:ea typeface="Calibri" panose="020F0502020204030204" pitchFamily="34" charset="0"/>
            </a:endParaRPr>
          </a:p>
          <a:p>
            <a:pPr marL="221615" algn="just">
              <a:spcAft>
                <a:spcPts val="0"/>
              </a:spcAft>
            </a:pPr>
            <a:endParaRPr lang="fr-FR" sz="2400" dirty="0" smtClean="0">
              <a:latin typeface="Arial" panose="020B0604020202020204" pitchFamily="34" charset="0"/>
              <a:ea typeface="Calibri" panose="020F0502020204030204" pitchFamily="34" charset="0"/>
            </a:endParaRPr>
          </a:p>
          <a:p>
            <a:pPr marL="2420938" indent="-2200275" algn="just">
              <a:spcAft>
                <a:spcPts val="0"/>
              </a:spcAft>
            </a:pPr>
            <a:r>
              <a:rPr lang="fr-FR" sz="2400" dirty="0" smtClean="0">
                <a:latin typeface="Arial" panose="020B0604020202020204" pitchFamily="34" charset="0"/>
                <a:ea typeface="Calibri" panose="020F0502020204030204" pitchFamily="34" charset="0"/>
              </a:rPr>
              <a:t>Á </a:t>
            </a:r>
            <a:r>
              <a:rPr lang="fr-FR" sz="2400" dirty="0">
                <a:latin typeface="Arial" panose="020B0604020202020204" pitchFamily="34" charset="0"/>
                <a:ea typeface="Calibri" panose="020F0502020204030204" pitchFamily="34" charset="0"/>
              </a:rPr>
              <a:t>la question</a:t>
            </a:r>
            <a:r>
              <a:rPr lang="fr-FR" sz="2400" b="1" dirty="0">
                <a:latin typeface="Arial" panose="020B0604020202020204" pitchFamily="34" charset="0"/>
                <a:ea typeface="Calibri" panose="020F0502020204030204" pitchFamily="34" charset="0"/>
              </a:rPr>
              <a:t> : Ne trouvez-vous pas inadmissible que les bureaux soient fermés à 17 h </a:t>
            </a:r>
            <a:r>
              <a:rPr lang="fr-FR" sz="2400" b="1" dirty="0" smtClean="0">
                <a:latin typeface="Arial" panose="020B0604020202020204" pitchFamily="34" charset="0"/>
                <a:ea typeface="Calibri" panose="020F0502020204030204" pitchFamily="34" charset="0"/>
              </a:rPr>
              <a:t>?</a:t>
            </a:r>
            <a:endParaRPr lang="fr-FR" sz="2800" dirty="0" smtClean="0">
              <a:latin typeface="Arial" panose="020B0604020202020204" pitchFamily="34" charset="0"/>
              <a:ea typeface="Calibri" panose="020F0502020204030204" pitchFamily="34" charset="0"/>
            </a:endParaRPr>
          </a:p>
          <a:p>
            <a:pPr marL="221615" algn="just">
              <a:spcAft>
                <a:spcPts val="0"/>
              </a:spcAft>
            </a:pPr>
            <a:endParaRPr lang="fr-FR" sz="2800" dirty="0">
              <a:latin typeface="Arial" panose="020B0604020202020204" pitchFamily="34" charset="0"/>
              <a:ea typeface="Calibri" panose="020F0502020204030204" pitchFamily="34" charset="0"/>
            </a:endParaRPr>
          </a:p>
          <a:p>
            <a:pPr marL="1795463" indent="-1574800" algn="just">
              <a:spcAft>
                <a:spcPts val="0"/>
              </a:spcAft>
            </a:pPr>
            <a:r>
              <a:rPr lang="fr-FR" sz="2400" dirty="0" smtClean="0">
                <a:latin typeface="Arial" panose="020B0604020202020204" pitchFamily="34" charset="0"/>
                <a:ea typeface="Calibri" panose="020F0502020204030204" pitchFamily="34" charset="0"/>
              </a:rPr>
              <a:t>Préférer</a:t>
            </a:r>
            <a:r>
              <a:rPr lang="fr-FR" sz="2400" dirty="0">
                <a:latin typeface="Arial" panose="020B0604020202020204" pitchFamily="34" charset="0"/>
                <a:ea typeface="Calibri" panose="020F0502020204030204" pitchFamily="34" charset="0"/>
              </a:rPr>
              <a:t> : </a:t>
            </a:r>
            <a:r>
              <a:rPr lang="fr-FR" sz="2400" b="1" dirty="0">
                <a:latin typeface="Arial" panose="020B0604020202020204" pitchFamily="34" charset="0"/>
                <a:ea typeface="Calibri" panose="020F0502020204030204" pitchFamily="34" charset="0"/>
              </a:rPr>
              <a:t>Que pensez-vous de l’horaire de fermeture : Trop tôt - Satisfaisant – </a:t>
            </a:r>
            <a:r>
              <a:rPr lang="fr-FR" sz="2400" b="1" dirty="0" smtClean="0">
                <a:latin typeface="Arial" panose="020B0604020202020204" pitchFamily="34" charset="0"/>
                <a:ea typeface="Calibri" panose="020F0502020204030204" pitchFamily="34" charset="0"/>
              </a:rPr>
              <a:t>Trop </a:t>
            </a:r>
            <a:r>
              <a:rPr lang="fr-FR" sz="2400" b="1" dirty="0">
                <a:latin typeface="Arial" panose="020B0604020202020204" pitchFamily="34" charset="0"/>
                <a:ea typeface="Calibri" panose="020F0502020204030204" pitchFamily="34" charset="0"/>
              </a:rPr>
              <a:t>tard</a:t>
            </a:r>
            <a:endParaRPr lang="fr-FR" sz="28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68302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pSp>
        <p:nvGrpSpPr>
          <p:cNvPr id="4" name="Groupe 3"/>
          <p:cNvGrpSpPr/>
          <p:nvPr/>
        </p:nvGrpSpPr>
        <p:grpSpPr>
          <a:xfrm>
            <a:off x="1449860" y="395360"/>
            <a:ext cx="9903940" cy="564404"/>
            <a:chOff x="4746585" y="2618460"/>
            <a:chExt cx="2469191" cy="564404"/>
          </a:xfrm>
        </p:grpSpPr>
        <p:sp>
          <p:nvSpPr>
            <p:cNvPr id="5" name="Rectangle à coins arrondis 4"/>
            <p:cNvSpPr/>
            <p:nvPr/>
          </p:nvSpPr>
          <p:spPr>
            <a:xfrm>
              <a:off x="4746585" y="2618460"/>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4774142" y="2646017"/>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respecter </a:t>
              </a:r>
              <a:r>
                <a:rPr lang="fr-FR" sz="4000" b="1" dirty="0" smtClean="0"/>
                <a:t>(5)</a:t>
              </a:r>
              <a:endParaRPr lang="fr-FR" sz="4000" dirty="0"/>
            </a:p>
          </p:txBody>
        </p:sp>
      </p:grpSp>
      <p:sp>
        <p:nvSpPr>
          <p:cNvPr id="2" name="Rectangle 1"/>
          <p:cNvSpPr/>
          <p:nvPr/>
        </p:nvSpPr>
        <p:spPr>
          <a:xfrm>
            <a:off x="855133" y="1739150"/>
            <a:ext cx="10498667" cy="3616375"/>
          </a:xfrm>
          <a:prstGeom prst="rect">
            <a:avLst/>
          </a:prstGeom>
        </p:spPr>
        <p:txBody>
          <a:bodyPr wrap="square">
            <a:spAutoFit/>
          </a:bodyPr>
          <a:lstStyle/>
          <a:p>
            <a:pPr marR="90170" lvl="0" algn="ctr">
              <a:spcBef>
                <a:spcPts val="600"/>
              </a:spcBef>
              <a:spcAft>
                <a:spcPts val="0"/>
              </a:spcAft>
            </a:pPr>
            <a:r>
              <a:rPr lang="fr-FR" sz="2800" b="1" dirty="0">
                <a:latin typeface="Arial" panose="020B0604020202020204" pitchFamily="34" charset="0"/>
                <a:ea typeface="Calibri" panose="020F0502020204030204" pitchFamily="34" charset="0"/>
              </a:rPr>
              <a:t>La réalité est toujours subjective et complexe. Evitez les questions simplistes de type Oui/Non, donnez la possibilité au sondé d’étalonner ou d’affiner sa réponse</a:t>
            </a:r>
            <a:r>
              <a:rPr lang="fr-FR" sz="2800" b="1" dirty="0" smtClean="0">
                <a:latin typeface="Arial" panose="020B0604020202020204" pitchFamily="34" charset="0"/>
                <a:ea typeface="Calibri" panose="020F0502020204030204" pitchFamily="34" charset="0"/>
              </a:rPr>
              <a:t>.</a:t>
            </a:r>
          </a:p>
          <a:p>
            <a:pPr marR="90170" lvl="0" algn="just">
              <a:spcBef>
                <a:spcPts val="600"/>
              </a:spcBef>
              <a:spcAft>
                <a:spcPts val="0"/>
              </a:spcAft>
            </a:pPr>
            <a:endParaRPr lang="fr-FR" sz="2000" dirty="0">
              <a:latin typeface="Arial" panose="020B0604020202020204" pitchFamily="34" charset="0"/>
              <a:ea typeface="Calibri" panose="020F0502020204030204" pitchFamily="34" charset="0"/>
            </a:endParaRPr>
          </a:p>
          <a:p>
            <a:pPr marL="221615" algn="just">
              <a:spcAft>
                <a:spcPts val="0"/>
              </a:spcAft>
            </a:pPr>
            <a:r>
              <a:rPr lang="fr-FR" sz="2400" b="1" dirty="0">
                <a:latin typeface="Arial" panose="020B0604020202020204" pitchFamily="34" charset="0"/>
                <a:ea typeface="Calibri" panose="020F0502020204030204" pitchFamily="34" charset="0"/>
              </a:rPr>
              <a:t>Exemples </a:t>
            </a:r>
            <a:r>
              <a:rPr lang="fr-FR" sz="2400" dirty="0">
                <a:latin typeface="Arial" panose="020B0604020202020204" pitchFamily="34" charset="0"/>
                <a:ea typeface="Calibri" panose="020F0502020204030204" pitchFamily="34" charset="0"/>
              </a:rPr>
              <a:t>: </a:t>
            </a:r>
            <a:endParaRPr lang="fr-FR" sz="2400" dirty="0" smtClean="0">
              <a:latin typeface="Arial" panose="020B0604020202020204" pitchFamily="34" charset="0"/>
              <a:ea typeface="Calibri" panose="020F0502020204030204" pitchFamily="34" charset="0"/>
            </a:endParaRPr>
          </a:p>
          <a:p>
            <a:pPr marL="221615" algn="just">
              <a:spcAft>
                <a:spcPts val="0"/>
              </a:spcAft>
            </a:pPr>
            <a:r>
              <a:rPr lang="fr-FR" sz="2400" dirty="0" smtClean="0">
                <a:latin typeface="Arial" panose="020B0604020202020204" pitchFamily="34" charset="0"/>
                <a:ea typeface="Calibri" panose="020F0502020204030204" pitchFamily="34" charset="0"/>
              </a:rPr>
              <a:t>Á </a:t>
            </a:r>
            <a:r>
              <a:rPr lang="fr-FR" sz="2400" dirty="0">
                <a:latin typeface="Arial" panose="020B0604020202020204" pitchFamily="34" charset="0"/>
                <a:ea typeface="Calibri" panose="020F0502020204030204" pitchFamily="34" charset="0"/>
              </a:rPr>
              <a:t>la question :</a:t>
            </a:r>
            <a:r>
              <a:rPr lang="fr-FR" sz="2400" b="1" dirty="0">
                <a:latin typeface="Arial" panose="020B0604020202020204" pitchFamily="34" charset="0"/>
                <a:ea typeface="Calibri" panose="020F0502020204030204" pitchFamily="34" charset="0"/>
              </a:rPr>
              <a:t> Avez-vous trouvé le livret d’accueil utile : Oui </a:t>
            </a:r>
            <a:r>
              <a:rPr lang="fr-FR" sz="2400" b="1" dirty="0" smtClean="0">
                <a:latin typeface="Arial" panose="020B0604020202020204" pitchFamily="34" charset="0"/>
                <a:ea typeface="Calibri" panose="020F0502020204030204" pitchFamily="34" charset="0"/>
              </a:rPr>
              <a:t>– Non</a:t>
            </a:r>
            <a:endParaRPr lang="fr-FR" sz="2400" dirty="0" smtClean="0">
              <a:latin typeface="Arial" panose="020B0604020202020204" pitchFamily="34" charset="0"/>
              <a:ea typeface="Calibri" panose="020F0502020204030204" pitchFamily="34" charset="0"/>
            </a:endParaRPr>
          </a:p>
          <a:p>
            <a:pPr marL="221615" algn="just">
              <a:spcAft>
                <a:spcPts val="0"/>
              </a:spcAft>
            </a:pPr>
            <a:endParaRPr lang="fr-FR" sz="2400" dirty="0">
              <a:latin typeface="Arial" panose="020B0604020202020204" pitchFamily="34" charset="0"/>
              <a:ea typeface="Calibri" panose="020F0502020204030204" pitchFamily="34" charset="0"/>
            </a:endParaRPr>
          </a:p>
          <a:p>
            <a:pPr marL="1617663" indent="-1397000" algn="just">
              <a:spcAft>
                <a:spcPts val="0"/>
              </a:spcAft>
            </a:pPr>
            <a:r>
              <a:rPr lang="fr-FR" sz="2400" dirty="0" smtClean="0">
                <a:latin typeface="Arial" panose="020B0604020202020204" pitchFamily="34" charset="0"/>
                <a:ea typeface="Calibri" panose="020F0502020204030204" pitchFamily="34" charset="0"/>
              </a:rPr>
              <a:t>Préférer</a:t>
            </a:r>
            <a:r>
              <a:rPr lang="fr-FR" sz="2400" dirty="0">
                <a:latin typeface="Arial" panose="020B0604020202020204" pitchFamily="34" charset="0"/>
                <a:ea typeface="Calibri" panose="020F0502020204030204" pitchFamily="34" charset="0"/>
              </a:rPr>
              <a:t> : </a:t>
            </a:r>
            <a:r>
              <a:rPr lang="fr-FR" sz="2400" b="1" dirty="0">
                <a:latin typeface="Arial" panose="020B0604020202020204" pitchFamily="34" charset="0"/>
                <a:ea typeface="Calibri" panose="020F0502020204030204" pitchFamily="34" charset="0"/>
              </a:rPr>
              <a:t>Vous avez trouvez le livret d’accueil : Très utile – Utile - Peu utile – Inutile</a:t>
            </a:r>
            <a:endParaRPr lang="fr-FR" sz="24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03231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334530" y="387122"/>
            <a:ext cx="10019269" cy="564404"/>
            <a:chOff x="5931797" y="3252472"/>
            <a:chExt cx="2469191" cy="564404"/>
          </a:xfrm>
        </p:grpSpPr>
        <p:sp>
          <p:nvSpPr>
            <p:cNvPr id="5" name="Rectangle à coins arrondis 4"/>
            <p:cNvSpPr/>
            <p:nvPr/>
          </p:nvSpPr>
          <p:spPr>
            <a:xfrm>
              <a:off x="5931797" y="3252472"/>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5959354" y="3280029"/>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a:t>
              </a:r>
              <a:r>
                <a:rPr lang="fr-FR" sz="4000" b="1" dirty="0" smtClean="0"/>
                <a:t>respecter (6) </a:t>
              </a:r>
              <a:endParaRPr lang="fr-FR" sz="4000" dirty="0"/>
            </a:p>
          </p:txBody>
        </p:sp>
      </p:grpSp>
      <p:sp>
        <p:nvSpPr>
          <p:cNvPr id="2" name="Rectangle 1"/>
          <p:cNvSpPr/>
          <p:nvPr/>
        </p:nvSpPr>
        <p:spPr>
          <a:xfrm>
            <a:off x="685799" y="1650999"/>
            <a:ext cx="10667999" cy="3924151"/>
          </a:xfrm>
          <a:prstGeom prst="rect">
            <a:avLst/>
          </a:prstGeom>
        </p:spPr>
        <p:txBody>
          <a:bodyPr wrap="square">
            <a:spAutoFit/>
          </a:bodyPr>
          <a:lstStyle/>
          <a:p>
            <a:pPr lvl="0" algn="ctr">
              <a:spcBef>
                <a:spcPts val="600"/>
              </a:spcBef>
              <a:spcAft>
                <a:spcPts val="0"/>
              </a:spcAft>
            </a:pPr>
            <a:r>
              <a:rPr lang="fr-FR" sz="2800" b="1" dirty="0">
                <a:latin typeface="Arial" panose="020B0604020202020204" pitchFamily="34" charset="0"/>
                <a:ea typeface="Calibri" panose="020F0502020204030204" pitchFamily="34" charset="0"/>
              </a:rPr>
              <a:t>Dans les réponses de type échelle, ne multipliez pas les adjectifs aux sens </a:t>
            </a:r>
            <a:r>
              <a:rPr lang="fr-FR" sz="2800" b="1" dirty="0" smtClean="0">
                <a:latin typeface="Arial" panose="020B0604020202020204" pitchFamily="34" charset="0"/>
                <a:ea typeface="Calibri" panose="020F0502020204030204" pitchFamily="34" charset="0"/>
              </a:rPr>
              <a:t>différents.</a:t>
            </a:r>
          </a:p>
          <a:p>
            <a:pPr lvl="0" algn="just">
              <a:spcBef>
                <a:spcPts val="600"/>
              </a:spcBef>
              <a:spcAft>
                <a:spcPts val="0"/>
              </a:spcAft>
            </a:pPr>
            <a:endParaRPr lang="fr-FR" sz="2000" b="1" dirty="0">
              <a:latin typeface="Arial" panose="020B0604020202020204" pitchFamily="34" charset="0"/>
              <a:ea typeface="Calibri" panose="020F0502020204030204" pitchFamily="34" charset="0"/>
            </a:endParaRPr>
          </a:p>
          <a:p>
            <a:pPr lvl="0" algn="just">
              <a:spcBef>
                <a:spcPts val="600"/>
              </a:spcBef>
              <a:spcAft>
                <a:spcPts val="0"/>
              </a:spcAft>
            </a:pPr>
            <a:r>
              <a:rPr lang="fr-FR" sz="2400" b="1" dirty="0" smtClean="0">
                <a:latin typeface="Arial" panose="020B0604020202020204" pitchFamily="34" charset="0"/>
                <a:ea typeface="Calibri" panose="020F0502020204030204" pitchFamily="34" charset="0"/>
              </a:rPr>
              <a:t>Exemples</a:t>
            </a:r>
            <a:r>
              <a:rPr lang="fr-FR" sz="2400" b="1" dirty="0">
                <a:latin typeface="Arial" panose="020B0604020202020204" pitchFamily="34" charset="0"/>
                <a:ea typeface="Calibri" panose="020F0502020204030204" pitchFamily="34" charset="0"/>
              </a:rPr>
              <a:t> </a:t>
            </a:r>
            <a:r>
              <a:rPr lang="fr-FR" sz="2400" dirty="0">
                <a:latin typeface="Arial" panose="020B0604020202020204" pitchFamily="34" charset="0"/>
                <a:ea typeface="Calibri" panose="020F0502020204030204" pitchFamily="34" charset="0"/>
              </a:rPr>
              <a:t>: </a:t>
            </a:r>
            <a:endParaRPr lang="fr-FR" sz="2400" dirty="0" smtClean="0">
              <a:latin typeface="Arial" panose="020B0604020202020204" pitchFamily="34" charset="0"/>
              <a:ea typeface="Calibri" panose="020F0502020204030204" pitchFamily="34" charset="0"/>
            </a:endParaRPr>
          </a:p>
          <a:p>
            <a:pPr marL="2065338" lvl="0" indent="-2065338" algn="just">
              <a:spcBef>
                <a:spcPts val="600"/>
              </a:spcBef>
              <a:spcAft>
                <a:spcPts val="0"/>
              </a:spcAft>
            </a:pPr>
            <a:r>
              <a:rPr lang="fr-FR" sz="2400" dirty="0" smtClean="0">
                <a:latin typeface="Arial" panose="020B0604020202020204" pitchFamily="34" charset="0"/>
                <a:ea typeface="Calibri" panose="020F0502020204030204" pitchFamily="34" charset="0"/>
              </a:rPr>
              <a:t>Á </a:t>
            </a:r>
            <a:r>
              <a:rPr lang="fr-FR" sz="2400" dirty="0">
                <a:latin typeface="Arial" panose="020B0604020202020204" pitchFamily="34" charset="0"/>
                <a:ea typeface="Calibri" panose="020F0502020204030204" pitchFamily="34" charset="0"/>
              </a:rPr>
              <a:t>la question :</a:t>
            </a:r>
            <a:r>
              <a:rPr lang="fr-FR" sz="2400" b="1" dirty="0">
                <a:latin typeface="Arial" panose="020B0604020202020204" pitchFamily="34" charset="0"/>
                <a:ea typeface="Calibri" panose="020F0502020204030204" pitchFamily="34" charset="0"/>
              </a:rPr>
              <a:t> Vous avez trouvez l’accueil : Très agréable – Sympathique – Réservé </a:t>
            </a:r>
            <a:r>
              <a:rPr lang="fr-FR" sz="2400" b="1" dirty="0" smtClean="0">
                <a:latin typeface="Arial" panose="020B0604020202020204" pitchFamily="34" charset="0"/>
                <a:ea typeface="Calibri" panose="020F0502020204030204" pitchFamily="34" charset="0"/>
              </a:rPr>
              <a:t>– Froid</a:t>
            </a:r>
          </a:p>
          <a:p>
            <a:pPr lvl="0" algn="just">
              <a:spcBef>
                <a:spcPts val="600"/>
              </a:spcBef>
              <a:spcAft>
                <a:spcPts val="0"/>
              </a:spcAft>
            </a:pPr>
            <a:endParaRPr lang="fr-FR" sz="2800" dirty="0" smtClean="0">
              <a:latin typeface="Arial" panose="020B0604020202020204" pitchFamily="34" charset="0"/>
              <a:ea typeface="Calibri" panose="020F0502020204030204" pitchFamily="34" charset="0"/>
            </a:endParaRPr>
          </a:p>
          <a:p>
            <a:pPr marL="1524000" lvl="0" indent="-1524000" algn="just">
              <a:spcBef>
                <a:spcPts val="600"/>
              </a:spcBef>
              <a:spcAft>
                <a:spcPts val="0"/>
              </a:spcAft>
            </a:pPr>
            <a:r>
              <a:rPr lang="fr-FR" sz="2400" dirty="0" smtClean="0">
                <a:latin typeface="Arial" panose="020B0604020202020204" pitchFamily="34" charset="0"/>
                <a:ea typeface="Calibri" panose="020F0502020204030204" pitchFamily="34" charset="0"/>
              </a:rPr>
              <a:t>Préférer</a:t>
            </a:r>
            <a:r>
              <a:rPr lang="fr-FR" sz="2400" dirty="0">
                <a:latin typeface="Arial" panose="020B0604020202020204" pitchFamily="34" charset="0"/>
                <a:ea typeface="Calibri" panose="020F0502020204030204" pitchFamily="34" charset="0"/>
              </a:rPr>
              <a:t> : </a:t>
            </a:r>
            <a:r>
              <a:rPr lang="fr-FR" sz="2400" b="1" dirty="0">
                <a:latin typeface="Arial" panose="020B0604020202020204" pitchFamily="34" charset="0"/>
                <a:ea typeface="Calibri" panose="020F0502020204030204" pitchFamily="34" charset="0"/>
              </a:rPr>
              <a:t>Vous avez trouvez l’accueil : Très </a:t>
            </a:r>
            <a:r>
              <a:rPr lang="fr-FR" sz="2400" b="1" dirty="0">
                <a:solidFill>
                  <a:schemeClr val="accent6">
                    <a:lumMod val="75000"/>
                  </a:schemeClr>
                </a:solidFill>
                <a:latin typeface="Arial" panose="020B0604020202020204" pitchFamily="34" charset="0"/>
                <a:ea typeface="Calibri" panose="020F0502020204030204" pitchFamily="34" charset="0"/>
              </a:rPr>
              <a:t>agréable</a:t>
            </a:r>
            <a:r>
              <a:rPr lang="fr-FR" sz="2400" b="1" dirty="0">
                <a:latin typeface="Arial" panose="020B0604020202020204" pitchFamily="34" charset="0"/>
                <a:ea typeface="Calibri" panose="020F0502020204030204" pitchFamily="34" charset="0"/>
              </a:rPr>
              <a:t> – </a:t>
            </a:r>
            <a:r>
              <a:rPr lang="fr-FR" sz="2400" b="1" dirty="0">
                <a:solidFill>
                  <a:schemeClr val="accent6">
                    <a:lumMod val="75000"/>
                  </a:schemeClr>
                </a:solidFill>
                <a:latin typeface="Arial" panose="020B0604020202020204" pitchFamily="34" charset="0"/>
                <a:ea typeface="Calibri" panose="020F0502020204030204" pitchFamily="34" charset="0"/>
              </a:rPr>
              <a:t>Agréable</a:t>
            </a:r>
            <a:r>
              <a:rPr lang="fr-FR" sz="2400" b="1" dirty="0">
                <a:latin typeface="Arial" panose="020B0604020202020204" pitchFamily="34" charset="0"/>
                <a:ea typeface="Calibri" panose="020F0502020204030204" pitchFamily="34" charset="0"/>
              </a:rPr>
              <a:t> – Dés</a:t>
            </a:r>
            <a:r>
              <a:rPr lang="fr-FR" sz="2400" b="1" dirty="0">
                <a:solidFill>
                  <a:schemeClr val="accent6">
                    <a:lumMod val="75000"/>
                  </a:schemeClr>
                </a:solidFill>
                <a:latin typeface="Arial" panose="020B0604020202020204" pitchFamily="34" charset="0"/>
                <a:ea typeface="Calibri" panose="020F0502020204030204" pitchFamily="34" charset="0"/>
              </a:rPr>
              <a:t>agréable</a:t>
            </a:r>
            <a:r>
              <a:rPr lang="fr-FR" sz="2400" b="1" dirty="0">
                <a:latin typeface="Arial" panose="020B0604020202020204" pitchFamily="34" charset="0"/>
                <a:ea typeface="Calibri" panose="020F0502020204030204" pitchFamily="34" charset="0"/>
              </a:rPr>
              <a:t> – Très dés</a:t>
            </a:r>
            <a:r>
              <a:rPr lang="fr-FR" sz="2400" b="1" dirty="0">
                <a:solidFill>
                  <a:schemeClr val="accent6">
                    <a:lumMod val="75000"/>
                  </a:schemeClr>
                </a:solidFill>
                <a:latin typeface="Arial" panose="020B0604020202020204" pitchFamily="34" charset="0"/>
                <a:ea typeface="Calibri" panose="020F0502020204030204" pitchFamily="34" charset="0"/>
              </a:rPr>
              <a:t>agréable</a:t>
            </a:r>
            <a:endParaRPr lang="fr-FR" sz="2800" dirty="0">
              <a:solidFill>
                <a:schemeClr val="accent6">
                  <a:lumMod val="75000"/>
                </a:schemeClr>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49388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08670" y="444787"/>
            <a:ext cx="9945129" cy="564404"/>
            <a:chOff x="7117009" y="3886485"/>
            <a:chExt cx="2469191" cy="564404"/>
          </a:xfrm>
        </p:grpSpPr>
        <p:sp>
          <p:nvSpPr>
            <p:cNvPr id="5" name="Rectangle à coins arrondis 4"/>
            <p:cNvSpPr/>
            <p:nvPr/>
          </p:nvSpPr>
          <p:spPr>
            <a:xfrm>
              <a:off x="7117009" y="3886485"/>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7144566" y="3914042"/>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algn="ctr"/>
              <a:r>
                <a:rPr lang="fr-FR" sz="4000" b="1" dirty="0"/>
                <a:t>Sept règles à respecter </a:t>
              </a:r>
              <a:r>
                <a:rPr lang="fr-FR" sz="4000" b="1" dirty="0" smtClean="0"/>
                <a:t>(7)</a:t>
              </a:r>
              <a:endParaRPr lang="fr-FR" sz="4000" dirty="0"/>
            </a:p>
          </p:txBody>
        </p:sp>
      </p:grpSp>
      <p:sp>
        <p:nvSpPr>
          <p:cNvPr id="2" name="Rectangle 1"/>
          <p:cNvSpPr/>
          <p:nvPr/>
        </p:nvSpPr>
        <p:spPr>
          <a:xfrm>
            <a:off x="999067" y="2828836"/>
            <a:ext cx="10532533" cy="2400657"/>
          </a:xfrm>
          <a:prstGeom prst="rect">
            <a:avLst/>
          </a:prstGeom>
        </p:spPr>
        <p:txBody>
          <a:bodyPr wrap="square">
            <a:spAutoFit/>
          </a:bodyPr>
          <a:lstStyle/>
          <a:p>
            <a:pPr lvl="0" algn="ctr">
              <a:spcBef>
                <a:spcPts val="600"/>
              </a:spcBef>
              <a:spcAft>
                <a:spcPts val="0"/>
              </a:spcAft>
            </a:pPr>
            <a:r>
              <a:rPr lang="fr-FR" sz="2800" b="1" dirty="0">
                <a:latin typeface="Arial" panose="020B0604020202020204" pitchFamily="34" charset="0"/>
                <a:ea typeface="Calibri" panose="020F0502020204030204" pitchFamily="34" charset="0"/>
              </a:rPr>
              <a:t>Eviter les questionnaires trop longs qui </a:t>
            </a:r>
            <a:r>
              <a:rPr lang="fr-FR" sz="2800" b="1" dirty="0" smtClean="0">
                <a:latin typeface="Arial" panose="020B0604020202020204" pitchFamily="34" charset="0"/>
                <a:ea typeface="Calibri" panose="020F0502020204030204" pitchFamily="34" charset="0"/>
              </a:rPr>
              <a:t>provoquent </a:t>
            </a:r>
            <a:r>
              <a:rPr lang="fr-FR" sz="2800" b="1" dirty="0" smtClean="0">
                <a:latin typeface="Arial" panose="020B0604020202020204" pitchFamily="34" charset="0"/>
                <a:ea typeface="Calibri" panose="020F0502020204030204" pitchFamily="34" charset="0"/>
              </a:rPr>
              <a:t>des rejets </a:t>
            </a:r>
            <a:r>
              <a:rPr lang="fr-FR" sz="2800" b="1" dirty="0">
                <a:latin typeface="Arial" panose="020B0604020202020204" pitchFamily="34" charset="0"/>
                <a:ea typeface="Calibri" panose="020F0502020204030204" pitchFamily="34" charset="0"/>
              </a:rPr>
              <a:t>ou qui </a:t>
            </a:r>
            <a:r>
              <a:rPr lang="fr-FR" sz="2800" b="1" dirty="0" smtClean="0">
                <a:latin typeface="Arial" panose="020B0604020202020204" pitchFamily="34" charset="0"/>
                <a:ea typeface="Calibri" panose="020F0502020204030204" pitchFamily="34" charset="0"/>
              </a:rPr>
              <a:t>ne sont </a:t>
            </a:r>
            <a:r>
              <a:rPr lang="fr-FR" sz="2800" b="1" dirty="0">
                <a:latin typeface="Arial" panose="020B0604020202020204" pitchFamily="34" charset="0"/>
                <a:ea typeface="Calibri" panose="020F0502020204030204" pitchFamily="34" charset="0"/>
              </a:rPr>
              <a:t>pas </a:t>
            </a:r>
            <a:r>
              <a:rPr lang="fr-FR" sz="2800" b="1" dirty="0" smtClean="0">
                <a:latin typeface="Arial" panose="020B0604020202020204" pitchFamily="34" charset="0"/>
                <a:ea typeface="Calibri" panose="020F0502020204030204" pitchFamily="34" charset="0"/>
              </a:rPr>
              <a:t>terminés. </a:t>
            </a:r>
          </a:p>
          <a:p>
            <a:pPr lvl="0" algn="ctr">
              <a:spcBef>
                <a:spcPts val="600"/>
              </a:spcBef>
              <a:spcAft>
                <a:spcPts val="0"/>
              </a:spcAft>
            </a:pPr>
            <a:endParaRPr lang="fr-FR" sz="2800" b="1" dirty="0">
              <a:latin typeface="Arial" panose="020B0604020202020204" pitchFamily="34" charset="0"/>
              <a:ea typeface="Calibri" panose="020F0502020204030204" pitchFamily="34" charset="0"/>
            </a:endParaRPr>
          </a:p>
          <a:p>
            <a:pPr lvl="0" algn="ctr">
              <a:spcBef>
                <a:spcPts val="600"/>
              </a:spcBef>
              <a:spcAft>
                <a:spcPts val="0"/>
              </a:spcAft>
            </a:pPr>
            <a:r>
              <a:rPr lang="fr-FR" sz="2800" b="1" dirty="0" smtClean="0">
                <a:latin typeface="Arial" panose="020B0604020202020204" pitchFamily="34" charset="0"/>
                <a:ea typeface="Calibri" panose="020F0502020204030204" pitchFamily="34" charset="0"/>
              </a:rPr>
              <a:t>Testez </a:t>
            </a:r>
            <a:r>
              <a:rPr lang="fr-FR" sz="2800" b="1" dirty="0">
                <a:latin typeface="Arial" panose="020B0604020202020204" pitchFamily="34" charset="0"/>
                <a:ea typeface="Calibri" panose="020F0502020204030204" pitchFamily="34" charset="0"/>
              </a:rPr>
              <a:t>votre questionnaire et l’ordre des questions avant de l’administrer définitivement.</a:t>
            </a:r>
            <a:endParaRPr lang="fr-FR" sz="2800" b="1"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830062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204</Words>
  <Application>Microsoft Office PowerPoint</Application>
  <PresentationFormat>Grand écran</PresentationFormat>
  <Paragraphs>60</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Aharoni</vt:lpstr>
      <vt:lpstr>Arial</vt:lpstr>
      <vt:lpstr>Calibri</vt:lpstr>
      <vt:lpstr>Calibri Light</vt:lpstr>
      <vt:lpstr>Thème Office</vt:lpstr>
      <vt:lpstr>Sept règles à respecter  lors de l’élaboration  d’un questionnaire</vt:lpstr>
      <vt:lpstr>Un constat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d’élaboration d’un questionnaire</dc:title>
  <dc:creator>Claude Terrier</dc:creator>
  <cp:lastModifiedBy>Claude Terrier</cp:lastModifiedBy>
  <cp:revision>13</cp:revision>
  <dcterms:created xsi:type="dcterms:W3CDTF">2013-07-11T05:29:37Z</dcterms:created>
  <dcterms:modified xsi:type="dcterms:W3CDTF">2013-07-11T12:33:38Z</dcterms:modified>
</cp:coreProperties>
</file>