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37DC54-2FC6-47B8-892F-862A1A1DE13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7828A37-A6C2-45C0-A081-B8516A901980}">
      <dgm:prSet phldrT="[Texte]" custT="1"/>
      <dgm:spPr/>
      <dgm:t>
        <a:bodyPr/>
        <a:lstStyle/>
        <a:p>
          <a:r>
            <a:rPr lang="fr-FR" sz="2400" dirty="0"/>
            <a:t>Adapter la longueur du prompt selon les besoins (court vs long).</a:t>
          </a:r>
        </a:p>
      </dgm:t>
    </dgm:pt>
    <dgm:pt modelId="{B5366724-15EF-4F02-A985-9694A905A4AC}" type="parTrans" cxnId="{49A442AC-BAF3-43A8-A10C-B4FB48532BDB}">
      <dgm:prSet/>
      <dgm:spPr/>
      <dgm:t>
        <a:bodyPr/>
        <a:lstStyle/>
        <a:p>
          <a:endParaRPr lang="fr-FR" sz="2400"/>
        </a:p>
      </dgm:t>
    </dgm:pt>
    <dgm:pt modelId="{CAE6FA18-CF7C-428A-809E-AACAC3E2F867}" type="sibTrans" cxnId="{49A442AC-BAF3-43A8-A10C-B4FB48532BDB}">
      <dgm:prSet/>
      <dgm:spPr/>
      <dgm:t>
        <a:bodyPr/>
        <a:lstStyle/>
        <a:p>
          <a:endParaRPr lang="fr-FR" sz="2400"/>
        </a:p>
      </dgm:t>
    </dgm:pt>
    <dgm:pt modelId="{4F2B6087-0917-4C97-ACD0-ECC7F71B8B0D}">
      <dgm:prSet custT="1"/>
      <dgm:spPr/>
      <dgm:t>
        <a:bodyPr/>
        <a:lstStyle/>
        <a:p>
          <a:r>
            <a:rPr lang="fr-FR" sz="2400" dirty="0"/>
            <a:t>Tester, ajuster et relancer l’IA afin d’affiner la </a:t>
          </a:r>
          <a:r>
            <a:rPr lang="fr-FR" sz="2400"/>
            <a:t>réponse. Procéder itérativement jusqu’à obtention du résultat souhaité.</a:t>
          </a:r>
          <a:endParaRPr lang="fr-FR" sz="2400" dirty="0"/>
        </a:p>
      </dgm:t>
    </dgm:pt>
    <dgm:pt modelId="{65C61D6F-F157-4A69-AF03-C3052793596E}" type="parTrans" cxnId="{9CD9336B-668E-4318-90E7-5FE2EA38F1F4}">
      <dgm:prSet/>
      <dgm:spPr/>
      <dgm:t>
        <a:bodyPr/>
        <a:lstStyle/>
        <a:p>
          <a:endParaRPr lang="fr-FR" sz="2400"/>
        </a:p>
      </dgm:t>
    </dgm:pt>
    <dgm:pt modelId="{96ED3F9E-F163-48ED-8B5B-022FD99A51C2}" type="sibTrans" cxnId="{9CD9336B-668E-4318-90E7-5FE2EA38F1F4}">
      <dgm:prSet/>
      <dgm:spPr/>
      <dgm:t>
        <a:bodyPr/>
        <a:lstStyle/>
        <a:p>
          <a:endParaRPr lang="fr-FR" sz="2400"/>
        </a:p>
      </dgm:t>
    </dgm:pt>
    <dgm:pt modelId="{30F44EDB-B9B8-4E85-B3F2-96753F2940E0}">
      <dgm:prSet custT="1"/>
      <dgm:spPr/>
      <dgm:t>
        <a:bodyPr/>
        <a:lstStyle/>
        <a:p>
          <a:r>
            <a:rPr lang="fr-FR" sz="2400" dirty="0"/>
            <a:t>Un prompt bien travaillé = gain de temps et meilleure réponse.</a:t>
          </a:r>
        </a:p>
      </dgm:t>
    </dgm:pt>
    <dgm:pt modelId="{F19BE7F3-28E2-458E-B356-FE1EA0E71B66}" type="parTrans" cxnId="{B490362A-A4CC-4978-9A6C-E2697EA5CB5C}">
      <dgm:prSet/>
      <dgm:spPr/>
      <dgm:t>
        <a:bodyPr/>
        <a:lstStyle/>
        <a:p>
          <a:endParaRPr lang="fr-FR" sz="2400"/>
        </a:p>
      </dgm:t>
    </dgm:pt>
    <dgm:pt modelId="{26224FE0-7CB4-4539-AFD5-367372DD12EE}" type="sibTrans" cxnId="{B490362A-A4CC-4978-9A6C-E2697EA5CB5C}">
      <dgm:prSet/>
      <dgm:spPr/>
      <dgm:t>
        <a:bodyPr/>
        <a:lstStyle/>
        <a:p>
          <a:endParaRPr lang="fr-FR" sz="2400"/>
        </a:p>
      </dgm:t>
    </dgm:pt>
    <dgm:pt modelId="{58ECFC49-3AF0-49D7-9653-6F3F1A4FFC5F}" type="pres">
      <dgm:prSet presAssocID="{1637DC54-2FC6-47B8-892F-862A1A1DE13F}" presName="Name0" presStyleCnt="0">
        <dgm:presLayoutVars>
          <dgm:chMax val="7"/>
          <dgm:chPref val="7"/>
          <dgm:dir/>
        </dgm:presLayoutVars>
      </dgm:prSet>
      <dgm:spPr/>
    </dgm:pt>
    <dgm:pt modelId="{027C0EC2-DC9F-467A-926D-964B93CCCF1A}" type="pres">
      <dgm:prSet presAssocID="{1637DC54-2FC6-47B8-892F-862A1A1DE13F}" presName="Name1" presStyleCnt="0"/>
      <dgm:spPr/>
    </dgm:pt>
    <dgm:pt modelId="{ACB6AF89-81AA-4B3C-B110-1B784CAF3617}" type="pres">
      <dgm:prSet presAssocID="{1637DC54-2FC6-47B8-892F-862A1A1DE13F}" presName="cycle" presStyleCnt="0"/>
      <dgm:spPr/>
    </dgm:pt>
    <dgm:pt modelId="{99490865-36C3-40B1-A6FE-D44395787E04}" type="pres">
      <dgm:prSet presAssocID="{1637DC54-2FC6-47B8-892F-862A1A1DE13F}" presName="srcNode" presStyleLbl="node1" presStyleIdx="0" presStyleCnt="3"/>
      <dgm:spPr/>
    </dgm:pt>
    <dgm:pt modelId="{1C44EFBD-0D2A-4907-A450-44A0107A210B}" type="pres">
      <dgm:prSet presAssocID="{1637DC54-2FC6-47B8-892F-862A1A1DE13F}" presName="conn" presStyleLbl="parChTrans1D2" presStyleIdx="0" presStyleCnt="1"/>
      <dgm:spPr/>
    </dgm:pt>
    <dgm:pt modelId="{623B1AD0-124B-4B99-AD64-6629D21B9A37}" type="pres">
      <dgm:prSet presAssocID="{1637DC54-2FC6-47B8-892F-862A1A1DE13F}" presName="extraNode" presStyleLbl="node1" presStyleIdx="0" presStyleCnt="3"/>
      <dgm:spPr/>
    </dgm:pt>
    <dgm:pt modelId="{AE479EDD-FCF3-4342-9CD0-5EEDFE6E6A89}" type="pres">
      <dgm:prSet presAssocID="{1637DC54-2FC6-47B8-892F-862A1A1DE13F}" presName="dstNode" presStyleLbl="node1" presStyleIdx="0" presStyleCnt="3"/>
      <dgm:spPr/>
    </dgm:pt>
    <dgm:pt modelId="{8C915187-BAE0-4395-A155-55ADAABE7510}" type="pres">
      <dgm:prSet presAssocID="{67828A37-A6C2-45C0-A081-B8516A901980}" presName="text_1" presStyleLbl="node1" presStyleIdx="0" presStyleCnt="3">
        <dgm:presLayoutVars>
          <dgm:bulletEnabled val="1"/>
        </dgm:presLayoutVars>
      </dgm:prSet>
      <dgm:spPr/>
    </dgm:pt>
    <dgm:pt modelId="{212561D6-6815-4AAF-83AF-62F505615DC1}" type="pres">
      <dgm:prSet presAssocID="{67828A37-A6C2-45C0-A081-B8516A901980}" presName="accent_1" presStyleCnt="0"/>
      <dgm:spPr/>
    </dgm:pt>
    <dgm:pt modelId="{599D38E5-0541-4DA3-AA6A-25599FA6BABE}" type="pres">
      <dgm:prSet presAssocID="{67828A37-A6C2-45C0-A081-B8516A901980}" presName="accentRepeatNode" presStyleLbl="solidFgAcc1" presStyleIdx="0" presStyleCnt="3"/>
      <dgm:spPr/>
    </dgm:pt>
    <dgm:pt modelId="{0499AD42-6543-45F0-ABE7-6184F99BC950}" type="pres">
      <dgm:prSet presAssocID="{4F2B6087-0917-4C97-ACD0-ECC7F71B8B0D}" presName="text_2" presStyleLbl="node1" presStyleIdx="1" presStyleCnt="3" custScaleY="127424">
        <dgm:presLayoutVars>
          <dgm:bulletEnabled val="1"/>
        </dgm:presLayoutVars>
      </dgm:prSet>
      <dgm:spPr/>
    </dgm:pt>
    <dgm:pt modelId="{EEE1CA7D-DBFE-4D8A-AABB-5C7A8966DD2F}" type="pres">
      <dgm:prSet presAssocID="{4F2B6087-0917-4C97-ACD0-ECC7F71B8B0D}" presName="accent_2" presStyleCnt="0"/>
      <dgm:spPr/>
    </dgm:pt>
    <dgm:pt modelId="{313C70F3-F188-4B4D-AB46-200015271BAB}" type="pres">
      <dgm:prSet presAssocID="{4F2B6087-0917-4C97-ACD0-ECC7F71B8B0D}" presName="accentRepeatNode" presStyleLbl="solidFgAcc1" presStyleIdx="1" presStyleCnt="3"/>
      <dgm:spPr/>
    </dgm:pt>
    <dgm:pt modelId="{E4F83E5A-FDF3-4E41-9D99-CF69621C7FB5}" type="pres">
      <dgm:prSet presAssocID="{30F44EDB-B9B8-4E85-B3F2-96753F2940E0}" presName="text_3" presStyleLbl="node1" presStyleIdx="2" presStyleCnt="3">
        <dgm:presLayoutVars>
          <dgm:bulletEnabled val="1"/>
        </dgm:presLayoutVars>
      </dgm:prSet>
      <dgm:spPr/>
    </dgm:pt>
    <dgm:pt modelId="{FA472C5D-B200-484D-8279-7FE636EA69FF}" type="pres">
      <dgm:prSet presAssocID="{30F44EDB-B9B8-4E85-B3F2-96753F2940E0}" presName="accent_3" presStyleCnt="0"/>
      <dgm:spPr/>
    </dgm:pt>
    <dgm:pt modelId="{9FCE1E64-2101-44B5-80DF-60F435B34E6E}" type="pres">
      <dgm:prSet presAssocID="{30F44EDB-B9B8-4E85-B3F2-96753F2940E0}" presName="accentRepeatNode" presStyleLbl="solidFgAcc1" presStyleIdx="2" presStyleCnt="3"/>
      <dgm:spPr/>
    </dgm:pt>
  </dgm:ptLst>
  <dgm:cxnLst>
    <dgm:cxn modelId="{B490362A-A4CC-4978-9A6C-E2697EA5CB5C}" srcId="{1637DC54-2FC6-47B8-892F-862A1A1DE13F}" destId="{30F44EDB-B9B8-4E85-B3F2-96753F2940E0}" srcOrd="2" destOrd="0" parTransId="{F19BE7F3-28E2-458E-B356-FE1EA0E71B66}" sibTransId="{26224FE0-7CB4-4539-AFD5-367372DD12EE}"/>
    <dgm:cxn modelId="{9CD9336B-668E-4318-90E7-5FE2EA38F1F4}" srcId="{1637DC54-2FC6-47B8-892F-862A1A1DE13F}" destId="{4F2B6087-0917-4C97-ACD0-ECC7F71B8B0D}" srcOrd="1" destOrd="0" parTransId="{65C61D6F-F157-4A69-AF03-C3052793596E}" sibTransId="{96ED3F9E-F163-48ED-8B5B-022FD99A51C2}"/>
    <dgm:cxn modelId="{FF87926F-0A78-4F40-9076-82D53F8A92E1}" type="presOf" srcId="{1637DC54-2FC6-47B8-892F-862A1A1DE13F}" destId="{58ECFC49-3AF0-49D7-9653-6F3F1A4FFC5F}" srcOrd="0" destOrd="0" presId="urn:microsoft.com/office/officeart/2008/layout/VerticalCurvedList"/>
    <dgm:cxn modelId="{4B92EF87-1857-41FD-8887-6805CDC2586E}" type="presOf" srcId="{CAE6FA18-CF7C-428A-809E-AACAC3E2F867}" destId="{1C44EFBD-0D2A-4907-A450-44A0107A210B}" srcOrd="0" destOrd="0" presId="urn:microsoft.com/office/officeart/2008/layout/VerticalCurvedList"/>
    <dgm:cxn modelId="{3B36DD8C-79F3-4EA8-A37D-9820440A037F}" type="presOf" srcId="{30F44EDB-B9B8-4E85-B3F2-96753F2940E0}" destId="{E4F83E5A-FDF3-4E41-9D99-CF69621C7FB5}" srcOrd="0" destOrd="0" presId="urn:microsoft.com/office/officeart/2008/layout/VerticalCurvedList"/>
    <dgm:cxn modelId="{CE5E6798-9465-4157-B18D-11A30298507B}" type="presOf" srcId="{4F2B6087-0917-4C97-ACD0-ECC7F71B8B0D}" destId="{0499AD42-6543-45F0-ABE7-6184F99BC950}" srcOrd="0" destOrd="0" presId="urn:microsoft.com/office/officeart/2008/layout/VerticalCurvedList"/>
    <dgm:cxn modelId="{49A442AC-BAF3-43A8-A10C-B4FB48532BDB}" srcId="{1637DC54-2FC6-47B8-892F-862A1A1DE13F}" destId="{67828A37-A6C2-45C0-A081-B8516A901980}" srcOrd="0" destOrd="0" parTransId="{B5366724-15EF-4F02-A985-9694A905A4AC}" sibTransId="{CAE6FA18-CF7C-428A-809E-AACAC3E2F867}"/>
    <dgm:cxn modelId="{500F32B7-2807-47F9-8EB4-313B18B54CE8}" type="presOf" srcId="{67828A37-A6C2-45C0-A081-B8516A901980}" destId="{8C915187-BAE0-4395-A155-55ADAABE7510}" srcOrd="0" destOrd="0" presId="urn:microsoft.com/office/officeart/2008/layout/VerticalCurvedList"/>
    <dgm:cxn modelId="{010915D2-A6DC-46B8-9AF1-B387863E54A1}" type="presParOf" srcId="{58ECFC49-3AF0-49D7-9653-6F3F1A4FFC5F}" destId="{027C0EC2-DC9F-467A-926D-964B93CCCF1A}" srcOrd="0" destOrd="0" presId="urn:microsoft.com/office/officeart/2008/layout/VerticalCurvedList"/>
    <dgm:cxn modelId="{1DA704D8-C67E-4E11-AEB2-7C0D18AF2CEC}" type="presParOf" srcId="{027C0EC2-DC9F-467A-926D-964B93CCCF1A}" destId="{ACB6AF89-81AA-4B3C-B110-1B784CAF3617}" srcOrd="0" destOrd="0" presId="urn:microsoft.com/office/officeart/2008/layout/VerticalCurvedList"/>
    <dgm:cxn modelId="{A50F0CA6-9326-4CA2-9F58-3C97CBEFAF6E}" type="presParOf" srcId="{ACB6AF89-81AA-4B3C-B110-1B784CAF3617}" destId="{99490865-36C3-40B1-A6FE-D44395787E04}" srcOrd="0" destOrd="0" presId="urn:microsoft.com/office/officeart/2008/layout/VerticalCurvedList"/>
    <dgm:cxn modelId="{C0072826-77D2-49D6-BFCE-D03B64BC8D09}" type="presParOf" srcId="{ACB6AF89-81AA-4B3C-B110-1B784CAF3617}" destId="{1C44EFBD-0D2A-4907-A450-44A0107A210B}" srcOrd="1" destOrd="0" presId="urn:microsoft.com/office/officeart/2008/layout/VerticalCurvedList"/>
    <dgm:cxn modelId="{8AFF3680-951A-48D4-AE8E-AFCAA02B8FF5}" type="presParOf" srcId="{ACB6AF89-81AA-4B3C-B110-1B784CAF3617}" destId="{623B1AD0-124B-4B99-AD64-6629D21B9A37}" srcOrd="2" destOrd="0" presId="urn:microsoft.com/office/officeart/2008/layout/VerticalCurvedList"/>
    <dgm:cxn modelId="{FA6A1E6F-F186-402D-BCEC-B0071F6813B5}" type="presParOf" srcId="{ACB6AF89-81AA-4B3C-B110-1B784CAF3617}" destId="{AE479EDD-FCF3-4342-9CD0-5EEDFE6E6A89}" srcOrd="3" destOrd="0" presId="urn:microsoft.com/office/officeart/2008/layout/VerticalCurvedList"/>
    <dgm:cxn modelId="{A7AB6010-A4CD-44DE-A935-EB4DBFEF4F26}" type="presParOf" srcId="{027C0EC2-DC9F-467A-926D-964B93CCCF1A}" destId="{8C915187-BAE0-4395-A155-55ADAABE7510}" srcOrd="1" destOrd="0" presId="urn:microsoft.com/office/officeart/2008/layout/VerticalCurvedList"/>
    <dgm:cxn modelId="{AC3F31BD-1DAF-4B9F-A8F4-4B1514980D99}" type="presParOf" srcId="{027C0EC2-DC9F-467A-926D-964B93CCCF1A}" destId="{212561D6-6815-4AAF-83AF-62F505615DC1}" srcOrd="2" destOrd="0" presId="urn:microsoft.com/office/officeart/2008/layout/VerticalCurvedList"/>
    <dgm:cxn modelId="{96CC00B4-D51F-47B3-8B19-102C05EE823E}" type="presParOf" srcId="{212561D6-6815-4AAF-83AF-62F505615DC1}" destId="{599D38E5-0541-4DA3-AA6A-25599FA6BABE}" srcOrd="0" destOrd="0" presId="urn:microsoft.com/office/officeart/2008/layout/VerticalCurvedList"/>
    <dgm:cxn modelId="{64F2171C-2EC3-4B1F-80AC-623967D6EFF7}" type="presParOf" srcId="{027C0EC2-DC9F-467A-926D-964B93CCCF1A}" destId="{0499AD42-6543-45F0-ABE7-6184F99BC950}" srcOrd="3" destOrd="0" presId="urn:microsoft.com/office/officeart/2008/layout/VerticalCurvedList"/>
    <dgm:cxn modelId="{CC408D76-7024-4F3A-BE55-80496F75C40D}" type="presParOf" srcId="{027C0EC2-DC9F-467A-926D-964B93CCCF1A}" destId="{EEE1CA7D-DBFE-4D8A-AABB-5C7A8966DD2F}" srcOrd="4" destOrd="0" presId="urn:microsoft.com/office/officeart/2008/layout/VerticalCurvedList"/>
    <dgm:cxn modelId="{BEF7744E-BFBC-4B07-A146-C484AE46BA5F}" type="presParOf" srcId="{EEE1CA7D-DBFE-4D8A-AABB-5C7A8966DD2F}" destId="{313C70F3-F188-4B4D-AB46-200015271BAB}" srcOrd="0" destOrd="0" presId="urn:microsoft.com/office/officeart/2008/layout/VerticalCurvedList"/>
    <dgm:cxn modelId="{1A3A6454-37E6-4BBA-BF9D-1DA9C5B33F2C}" type="presParOf" srcId="{027C0EC2-DC9F-467A-926D-964B93CCCF1A}" destId="{E4F83E5A-FDF3-4E41-9D99-CF69621C7FB5}" srcOrd="5" destOrd="0" presId="urn:microsoft.com/office/officeart/2008/layout/VerticalCurvedList"/>
    <dgm:cxn modelId="{B0341929-E55C-408E-83BD-7E3A39028FAD}" type="presParOf" srcId="{027C0EC2-DC9F-467A-926D-964B93CCCF1A}" destId="{FA472C5D-B200-484D-8279-7FE636EA69FF}" srcOrd="6" destOrd="0" presId="urn:microsoft.com/office/officeart/2008/layout/VerticalCurvedList"/>
    <dgm:cxn modelId="{EC0E334B-DC47-4CEF-B665-0CA8AD2F33D7}" type="presParOf" srcId="{FA472C5D-B200-484D-8279-7FE636EA69FF}" destId="{9FCE1E64-2101-44B5-80DF-60F435B34E6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4EFBD-0D2A-4907-A450-44A0107A210B}">
      <dsp:nvSpPr>
        <dsp:cNvPr id="0" name=""/>
        <dsp:cNvSpPr/>
      </dsp:nvSpPr>
      <dsp:spPr>
        <a:xfrm>
          <a:off x="-4743408" y="-727071"/>
          <a:ext cx="5649904" cy="5649904"/>
        </a:xfrm>
        <a:prstGeom prst="blockArc">
          <a:avLst>
            <a:gd name="adj1" fmla="val 18900000"/>
            <a:gd name="adj2" fmla="val 2700000"/>
            <a:gd name="adj3" fmla="val 382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15187-BAE0-4395-A155-55ADAABE7510}">
      <dsp:nvSpPr>
        <dsp:cNvPr id="0" name=""/>
        <dsp:cNvSpPr/>
      </dsp:nvSpPr>
      <dsp:spPr>
        <a:xfrm>
          <a:off x="583005" y="419576"/>
          <a:ext cx="10551575" cy="839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07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Adapter la longueur du prompt selon les besoins (court vs long).</a:t>
          </a:r>
        </a:p>
      </dsp:txBody>
      <dsp:txXfrm>
        <a:off x="583005" y="419576"/>
        <a:ext cx="10551575" cy="839152"/>
      </dsp:txXfrm>
    </dsp:sp>
    <dsp:sp modelId="{599D38E5-0541-4DA3-AA6A-25599FA6BABE}">
      <dsp:nvSpPr>
        <dsp:cNvPr id="0" name=""/>
        <dsp:cNvSpPr/>
      </dsp:nvSpPr>
      <dsp:spPr>
        <a:xfrm>
          <a:off x="58535" y="314682"/>
          <a:ext cx="1048940" cy="10489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9AD42-6543-45F0-ABE7-6184F99BC950}">
      <dsp:nvSpPr>
        <dsp:cNvPr id="0" name=""/>
        <dsp:cNvSpPr/>
      </dsp:nvSpPr>
      <dsp:spPr>
        <a:xfrm>
          <a:off x="888037" y="1563240"/>
          <a:ext cx="10246543" cy="10692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07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Tester, ajuster et relancer l’IA afin d’affiner la </a:t>
          </a:r>
          <a:r>
            <a:rPr lang="fr-FR" sz="2400" kern="1200"/>
            <a:t>réponse. Procéder itérativement jusqu’à obtention du résultat souhaité.</a:t>
          </a:r>
          <a:endParaRPr lang="fr-FR" sz="2400" kern="1200" dirty="0"/>
        </a:p>
      </dsp:txBody>
      <dsp:txXfrm>
        <a:off x="888037" y="1563240"/>
        <a:ext cx="10246543" cy="1069281"/>
      </dsp:txXfrm>
    </dsp:sp>
    <dsp:sp modelId="{313C70F3-F188-4B4D-AB46-200015271BAB}">
      <dsp:nvSpPr>
        <dsp:cNvPr id="0" name=""/>
        <dsp:cNvSpPr/>
      </dsp:nvSpPr>
      <dsp:spPr>
        <a:xfrm>
          <a:off x="363567" y="1573410"/>
          <a:ext cx="1048940" cy="10489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F83E5A-FDF3-4E41-9D99-CF69621C7FB5}">
      <dsp:nvSpPr>
        <dsp:cNvPr id="0" name=""/>
        <dsp:cNvSpPr/>
      </dsp:nvSpPr>
      <dsp:spPr>
        <a:xfrm>
          <a:off x="583005" y="2937033"/>
          <a:ext cx="10551575" cy="839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07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Un prompt bien travaillé = gain de temps et meilleure réponse.</a:t>
          </a:r>
        </a:p>
      </dsp:txBody>
      <dsp:txXfrm>
        <a:off x="583005" y="2937033"/>
        <a:ext cx="10551575" cy="839152"/>
      </dsp:txXfrm>
    </dsp:sp>
    <dsp:sp modelId="{9FCE1E64-2101-44B5-80DF-60F435B34E6E}">
      <dsp:nvSpPr>
        <dsp:cNvPr id="0" name=""/>
        <dsp:cNvSpPr/>
      </dsp:nvSpPr>
      <dsp:spPr>
        <a:xfrm>
          <a:off x="58535" y="2832139"/>
          <a:ext cx="1048940" cy="10489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F540C-6BD2-1546-8C91-02386EF02D90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57533-0068-2F4B-B511-5F7CFD969B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140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61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57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3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014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0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55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14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68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13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56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09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50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70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92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45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43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26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1890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515115-95FB-41E0-86F3-8744438C0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6"/>
            <a:ext cx="5616217" cy="1622321"/>
          </a:xfrm>
        </p:spPr>
        <p:txBody>
          <a:bodyPr>
            <a:normAutofit/>
          </a:bodyPr>
          <a:lstStyle/>
          <a:p>
            <a:r>
              <a:rPr lang="fr-FR" b="1" noProof="0" dirty="0">
                <a:solidFill>
                  <a:srgbClr val="EBEBEB"/>
                </a:solidFill>
              </a:rPr>
              <a:t>Écrire un prompt</a:t>
            </a:r>
          </a:p>
        </p:txBody>
      </p:sp>
      <p:sp>
        <p:nvSpPr>
          <p:cNvPr id="13" name="Freeform 31">
            <a:extLst>
              <a:ext uri="{FF2B5EF4-FFF2-40B4-BE49-F238E27FC236}">
                <a16:creationId xmlns:a16="http://schemas.microsoft.com/office/drawing/2014/main" id="{8222A33F-BE2D-4D69-92A0-5DF8B17BA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fr-FR" noProof="0" dirty="0">
              <a:solidFill>
                <a:srgbClr val="FFFFFF"/>
              </a:solidFill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CE1C74D0-9609-468A-9597-5D87C8A42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98731" y="664312"/>
            <a:ext cx="6858001" cy="5529377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fr-FR" noProof="0" dirty="0"/>
          </a:p>
        </p:txBody>
      </p:sp>
      <p:pic>
        <p:nvPicPr>
          <p:cNvPr id="6" name="Image 5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6BBF058A-501C-60AA-8A98-E0E3B53591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6"/>
          <a:stretch>
            <a:fillRect/>
          </a:stretch>
        </p:blipFill>
        <p:spPr>
          <a:xfrm>
            <a:off x="7563742" y="2236232"/>
            <a:ext cx="3980139" cy="2385532"/>
          </a:xfrm>
          <a:prstGeom prst="rect">
            <a:avLst/>
          </a:prstGeom>
          <a:effectLst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137128D-E594-4905-9F76-E385F0831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966" y="1945500"/>
            <a:ext cx="6569613" cy="3987587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800"/>
              </a:spcBef>
              <a:buNone/>
            </a:pPr>
            <a:r>
              <a:rPr lang="fr-FR" sz="2400" b="1" noProof="0" dirty="0">
                <a:solidFill>
                  <a:srgbClr val="FFFFFF"/>
                </a:solidFill>
              </a:rPr>
              <a:t>IA générative </a:t>
            </a:r>
            <a:r>
              <a:rPr lang="fr-FR" sz="2400" noProof="0" dirty="0">
                <a:solidFill>
                  <a:srgbClr val="FFFFFF"/>
                </a:solidFill>
              </a:rPr>
              <a:t>= un expert numérique à votre service.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fr-FR" sz="2400" b="1" noProof="0" dirty="0">
                <a:solidFill>
                  <a:srgbClr val="FFFF00"/>
                </a:solidFill>
                <a:latin typeface="Aptos Black" panose="020B0004020202020204" pitchFamily="34" charset="0"/>
              </a:rPr>
              <a:t>+</a:t>
            </a:r>
            <a:r>
              <a:rPr lang="fr-FR" sz="2400" b="1" noProof="0" dirty="0">
                <a:solidFill>
                  <a:srgbClr val="FFFF00"/>
                </a:solidFill>
              </a:rPr>
              <a:t> le prompt est précis,</a:t>
            </a:r>
            <a:r>
              <a:rPr lang="fr-FR" sz="2400" b="1" noProof="0" dirty="0">
                <a:solidFill>
                  <a:srgbClr val="FFFF00"/>
                </a:solidFill>
                <a:latin typeface="Aptos Black" panose="020B0004020202020204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sz="2400" b="1" noProof="0" dirty="0">
                <a:solidFill>
                  <a:srgbClr val="FFFF00"/>
                </a:solidFill>
                <a:latin typeface="Aptos Black" panose="020B0004020202020204" pitchFamily="34" charset="0"/>
              </a:rPr>
              <a:t>+ </a:t>
            </a:r>
            <a:r>
              <a:rPr lang="fr-FR" sz="2400" b="1" noProof="0" dirty="0">
                <a:solidFill>
                  <a:srgbClr val="FFFF00"/>
                </a:solidFill>
              </a:rPr>
              <a:t>la réponse est pertinente.</a:t>
            </a:r>
          </a:p>
          <a:p>
            <a:pPr algn="ctr">
              <a:spcBef>
                <a:spcPts val="2400"/>
              </a:spcBef>
              <a:buFont typeface="Symbol" panose="05050102010706020507" pitchFamily="18" charset="2"/>
              <a:buChar char="Þ"/>
            </a:pPr>
            <a:r>
              <a:rPr lang="fr-FR" sz="2400" b="1" noProof="0" dirty="0">
                <a:solidFill>
                  <a:srgbClr val="FFFFFF"/>
                </a:solidFill>
              </a:rPr>
              <a:t>Réaliser une interaction itérative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sz="2400" noProof="0" dirty="0">
                <a:solidFill>
                  <a:srgbClr val="FFFFFF"/>
                </a:solidFill>
              </a:rPr>
              <a:t>(un dialogue affine la réponse).</a:t>
            </a:r>
          </a:p>
          <a:p>
            <a:pPr algn="ctr">
              <a:spcBef>
                <a:spcPts val="2400"/>
              </a:spcBef>
              <a:buFont typeface="Symbol" panose="05050102010706020507" pitchFamily="18" charset="2"/>
              <a:buChar char="Þ"/>
            </a:pPr>
            <a:r>
              <a:rPr lang="fr-FR" sz="2400" b="1" noProof="0" dirty="0">
                <a:solidFill>
                  <a:srgbClr val="FFFF00"/>
                </a:solidFill>
              </a:rPr>
              <a:t>Qualité du prompt = qualité du résultat</a:t>
            </a:r>
            <a:r>
              <a:rPr lang="fr-FR" sz="2400" noProof="0" dirty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id="{BC004C91-9324-4E94-BC28-856AE162D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1033" name="Freeform 7">
            <a:extLst>
              <a:ext uri="{FF2B5EF4-FFF2-40B4-BE49-F238E27FC236}">
                <a16:creationId xmlns:a16="http://schemas.microsoft.com/office/drawing/2014/main" id="{5B562CD4-39C5-44ED-BD68-B789B305E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80711"/>
          </a:xfrm>
        </p:spPr>
        <p:txBody>
          <a:bodyPr>
            <a:normAutofit/>
          </a:bodyPr>
          <a:lstStyle/>
          <a:p>
            <a:r>
              <a:rPr lang="fr-FR" dirty="0"/>
              <a:t>Bonnes pratiques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561892"/>
            <a:ext cx="11407468" cy="4049837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fr-FR" sz="2800" dirty="0">
                <a:solidFill>
                  <a:schemeClr val="bg1"/>
                </a:solidFill>
              </a:rPr>
              <a:t>Identifier clairement </a:t>
            </a:r>
            <a:r>
              <a:rPr lang="fr-FR" sz="2800" b="1" dirty="0">
                <a:solidFill>
                  <a:schemeClr val="bg1"/>
                </a:solidFill>
              </a:rPr>
              <a:t>l’objectif</a:t>
            </a:r>
            <a:r>
              <a:rPr lang="fr-FR" sz="2800" dirty="0">
                <a:solidFill>
                  <a:schemeClr val="bg1"/>
                </a:solidFill>
              </a:rPr>
              <a:t> du prompt.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fr-FR" sz="2800" dirty="0">
                <a:solidFill>
                  <a:schemeClr val="bg1"/>
                </a:solidFill>
              </a:rPr>
              <a:t>Définir le </a:t>
            </a:r>
            <a:r>
              <a:rPr lang="fr-FR" sz="2800" b="1" dirty="0">
                <a:solidFill>
                  <a:schemeClr val="bg1"/>
                </a:solidFill>
              </a:rPr>
              <a:t>résultat</a:t>
            </a:r>
            <a:r>
              <a:rPr lang="fr-FR" sz="2800" dirty="0">
                <a:solidFill>
                  <a:schemeClr val="bg1"/>
                </a:solidFill>
              </a:rPr>
              <a:t> attendu et les </a:t>
            </a:r>
            <a:r>
              <a:rPr lang="fr-FR" sz="2800" b="1" dirty="0">
                <a:solidFill>
                  <a:schemeClr val="bg1"/>
                </a:solidFill>
              </a:rPr>
              <a:t>contraintes</a:t>
            </a:r>
            <a:r>
              <a:rPr lang="fr-FR" sz="2800" dirty="0">
                <a:solidFill>
                  <a:schemeClr val="bg1"/>
                </a:solidFill>
              </a:rPr>
              <a:t> à respecter.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fr-FR" sz="2800" dirty="0">
                <a:solidFill>
                  <a:schemeClr val="bg1"/>
                </a:solidFill>
              </a:rPr>
              <a:t>Repérer les </a:t>
            </a:r>
            <a:r>
              <a:rPr lang="fr-FR" sz="2800" b="1" dirty="0">
                <a:solidFill>
                  <a:schemeClr val="bg1"/>
                </a:solidFill>
              </a:rPr>
              <a:t>mots clés </a:t>
            </a:r>
            <a:r>
              <a:rPr lang="fr-FR" sz="2800" dirty="0">
                <a:solidFill>
                  <a:schemeClr val="bg1"/>
                </a:solidFill>
              </a:rPr>
              <a:t>essentiels.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fr-FR" sz="2800" b="1" dirty="0">
                <a:solidFill>
                  <a:schemeClr val="bg1"/>
                </a:solidFill>
              </a:rPr>
              <a:t>Le prompt est un médiateur entre votre volonté et la capacité de l’IA.</a:t>
            </a:r>
          </a:p>
        </p:txBody>
      </p:sp>
      <p:pic>
        <p:nvPicPr>
          <p:cNvPr id="4" name="Image 3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8D828082-8FEB-7DF6-F0BE-B66F856259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6"/>
          <a:stretch>
            <a:fillRect/>
          </a:stretch>
        </p:blipFill>
        <p:spPr>
          <a:xfrm>
            <a:off x="9300514" y="29029"/>
            <a:ext cx="2891485" cy="1733038"/>
          </a:xfrm>
          <a:prstGeom prst="rect">
            <a:avLst/>
          </a:prstGeom>
          <a:effectLst/>
        </p:spPr>
      </p:pic>
      <p:pic>
        <p:nvPicPr>
          <p:cNvPr id="1026" name="Picture 2" descr="Comment bien définir les objectifs de mon projet ? - P2M Consulting">
            <a:extLst>
              <a:ext uri="{FF2B5EF4-FFF2-40B4-BE49-F238E27FC236}">
                <a16:creationId xmlns:a16="http://schemas.microsoft.com/office/drawing/2014/main" id="{411E9A43-79C9-C81B-4AF6-81774D780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773" y="5391627"/>
            <a:ext cx="2227385" cy="13364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fférence entre enjeu et objectif - Coaching mental">
            <a:extLst>
              <a:ext uri="{FF2B5EF4-FFF2-40B4-BE49-F238E27FC236}">
                <a16:creationId xmlns:a16="http://schemas.microsoft.com/office/drawing/2014/main" id="{A2EC32D0-B8A8-8596-CB30-CA03FCABD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500" y="2345474"/>
            <a:ext cx="1592981" cy="84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4000" dirty="0"/>
              <a:t>Deux </a:t>
            </a:r>
            <a:r>
              <a:rPr sz="4000" dirty="0" err="1"/>
              <a:t>approches</a:t>
            </a:r>
            <a:endParaRPr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589" y="1602752"/>
            <a:ext cx="11066584" cy="4195481"/>
          </a:xfrm>
        </p:spPr>
        <p:txBody>
          <a:bodyPr>
            <a:normAutofit/>
          </a:bodyPr>
          <a:lstStyle/>
          <a:p>
            <a:pPr algn="ctr"/>
            <a:r>
              <a:rPr sz="3200" b="1" dirty="0">
                <a:solidFill>
                  <a:srgbClr val="FFFF00"/>
                </a:solidFill>
              </a:rPr>
              <a:t>Technique des </a:t>
            </a:r>
            <a:r>
              <a:rPr sz="3200" b="1" dirty="0" err="1">
                <a:solidFill>
                  <a:srgbClr val="FFFF00"/>
                </a:solidFill>
              </a:rPr>
              <a:t>tiroirs</a:t>
            </a:r>
            <a:r>
              <a:rPr sz="3200" dirty="0">
                <a:solidFill>
                  <a:srgbClr val="FFFF00"/>
                </a:solidFill>
              </a:rPr>
              <a:t> </a:t>
            </a:r>
            <a:endParaRPr lang="fr-FR" sz="3200" dirty="0">
              <a:solidFill>
                <a:srgbClr val="FFFF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sz="2800" dirty="0">
                <a:solidFill>
                  <a:srgbClr val="FFFF00"/>
                </a:solidFill>
              </a:rPr>
              <a:t>recherche </a:t>
            </a:r>
            <a:r>
              <a:rPr sz="2800" dirty="0" err="1">
                <a:solidFill>
                  <a:srgbClr val="FFFF00"/>
                </a:solidFill>
              </a:rPr>
              <a:t>découpée</a:t>
            </a:r>
            <a:r>
              <a:rPr sz="2800" dirty="0">
                <a:solidFill>
                  <a:srgbClr val="FFFF00"/>
                </a:solidFill>
              </a:rPr>
              <a:t> </a:t>
            </a:r>
            <a:r>
              <a:rPr sz="2800" dirty="0" err="1">
                <a:solidFill>
                  <a:srgbClr val="FFFF00"/>
                </a:solidFill>
              </a:rPr>
              <a:t>en</a:t>
            </a:r>
            <a:r>
              <a:rPr sz="2800" dirty="0">
                <a:solidFill>
                  <a:srgbClr val="FFFF00"/>
                </a:solidFill>
              </a:rPr>
              <a:t> sections.</a:t>
            </a:r>
          </a:p>
          <a:p>
            <a:pPr>
              <a:buFont typeface="Symbol" panose="05050102010706020507" pitchFamily="18" charset="2"/>
              <a:buChar char="Þ"/>
            </a:pPr>
            <a:r>
              <a:rPr sz="2800" dirty="0" err="1"/>
              <a:t>Chaque</a:t>
            </a:r>
            <a:r>
              <a:rPr sz="2800" dirty="0"/>
              <a:t> </a:t>
            </a:r>
            <a:r>
              <a:rPr sz="2800" dirty="0" err="1"/>
              <a:t>tiroir</a:t>
            </a:r>
            <a:r>
              <a:rPr sz="2800" dirty="0"/>
              <a:t> = un prompt, </a:t>
            </a:r>
            <a:r>
              <a:rPr sz="2800" dirty="0" err="1"/>
              <a:t>adapté</a:t>
            </a:r>
            <a:r>
              <a:rPr sz="2800" dirty="0"/>
              <a:t> aux </a:t>
            </a:r>
            <a:r>
              <a:rPr sz="2800" dirty="0" err="1"/>
              <a:t>cas</a:t>
            </a:r>
            <a:r>
              <a:rPr sz="2800" dirty="0"/>
              <a:t> complexes.</a:t>
            </a:r>
            <a:endParaRPr lang="fr-FR" sz="2800" dirty="0"/>
          </a:p>
          <a:p>
            <a:pPr>
              <a:buFont typeface="Symbol" panose="05050102010706020507" pitchFamily="18" charset="2"/>
              <a:buChar char="Þ"/>
            </a:pPr>
            <a:endParaRPr sz="2800" dirty="0"/>
          </a:p>
          <a:p>
            <a:pPr algn="ctr"/>
            <a:r>
              <a:rPr sz="3200" b="1" dirty="0">
                <a:solidFill>
                  <a:srgbClr val="FFFF00"/>
                </a:solidFill>
              </a:rPr>
              <a:t>Prompt unique</a:t>
            </a:r>
            <a:r>
              <a:rPr sz="3200" dirty="0">
                <a:solidFill>
                  <a:srgbClr val="FFFF00"/>
                </a:solidFill>
              </a:rPr>
              <a:t> </a:t>
            </a:r>
            <a:endParaRPr lang="fr-FR" sz="3200" dirty="0">
              <a:solidFill>
                <a:srgbClr val="FFFF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sz="2800" dirty="0">
                <a:solidFill>
                  <a:srgbClr val="FFFF00"/>
                </a:solidFill>
              </a:rPr>
              <a:t>tout </a:t>
            </a:r>
            <a:r>
              <a:rPr sz="2800" dirty="0" err="1">
                <a:solidFill>
                  <a:srgbClr val="FFFF00"/>
                </a:solidFill>
              </a:rPr>
              <a:t>regrouper</a:t>
            </a:r>
            <a:r>
              <a:rPr sz="2800" dirty="0">
                <a:solidFill>
                  <a:srgbClr val="FFFF00"/>
                </a:solidFill>
              </a:rPr>
              <a:t> </a:t>
            </a:r>
            <a:r>
              <a:rPr sz="2800" dirty="0" err="1">
                <a:solidFill>
                  <a:srgbClr val="FFFF00"/>
                </a:solidFill>
              </a:rPr>
              <a:t>en</a:t>
            </a:r>
            <a:r>
              <a:rPr sz="2800" dirty="0">
                <a:solidFill>
                  <a:srgbClr val="FFFF00"/>
                </a:solidFill>
              </a:rPr>
              <a:t> </a:t>
            </a:r>
            <a:r>
              <a:rPr sz="2800" dirty="0" err="1">
                <a:solidFill>
                  <a:srgbClr val="FFFF00"/>
                </a:solidFill>
              </a:rPr>
              <a:t>une</a:t>
            </a:r>
            <a:r>
              <a:rPr sz="2800" dirty="0">
                <a:solidFill>
                  <a:srgbClr val="FFFF00"/>
                </a:solidFill>
              </a:rPr>
              <a:t> </a:t>
            </a:r>
            <a:r>
              <a:rPr sz="2800" dirty="0" err="1">
                <a:solidFill>
                  <a:srgbClr val="FFFF00"/>
                </a:solidFill>
              </a:rPr>
              <a:t>seule</a:t>
            </a:r>
            <a:r>
              <a:rPr sz="2800" dirty="0">
                <a:solidFill>
                  <a:srgbClr val="FFFF00"/>
                </a:solidFill>
              </a:rPr>
              <a:t> </a:t>
            </a:r>
            <a:r>
              <a:rPr sz="2800" dirty="0" err="1">
                <a:solidFill>
                  <a:srgbClr val="FFFF00"/>
                </a:solidFill>
              </a:rPr>
              <a:t>demande</a:t>
            </a:r>
            <a:r>
              <a:rPr sz="2800" dirty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2800" dirty="0"/>
              <a:t>=&gt; </a:t>
            </a:r>
            <a:r>
              <a:rPr sz="2800" dirty="0" err="1"/>
              <a:t>Approche</a:t>
            </a:r>
            <a:r>
              <a:rPr sz="2800" dirty="0"/>
              <a:t> </a:t>
            </a:r>
            <a:r>
              <a:rPr sz="2800" dirty="0" err="1"/>
              <a:t>rapide</a:t>
            </a:r>
            <a:r>
              <a:rPr sz="2800" dirty="0"/>
              <a:t> </a:t>
            </a:r>
            <a:r>
              <a:rPr sz="2800" dirty="0" err="1"/>
              <a:t>mais</a:t>
            </a:r>
            <a:r>
              <a:rPr sz="2800" dirty="0"/>
              <a:t> </a:t>
            </a:r>
            <a:r>
              <a:rPr sz="2800" dirty="0" err="1"/>
              <a:t>exige</a:t>
            </a:r>
            <a:r>
              <a:rPr sz="2800" dirty="0"/>
              <a:t> </a:t>
            </a:r>
            <a:r>
              <a:rPr lang="fr-FR" sz="2800" dirty="0"/>
              <a:t>une </a:t>
            </a:r>
            <a:r>
              <a:rPr sz="2800" dirty="0" err="1"/>
              <a:t>préparation</a:t>
            </a:r>
            <a:r>
              <a:rPr sz="2800" dirty="0"/>
              <a:t> </a:t>
            </a:r>
            <a:r>
              <a:rPr sz="2800" dirty="0" err="1"/>
              <a:t>approfondie</a:t>
            </a:r>
            <a:r>
              <a:rPr sz="2800" dirty="0"/>
              <a:t>.</a:t>
            </a:r>
          </a:p>
        </p:txBody>
      </p:sp>
      <p:pic>
        <p:nvPicPr>
          <p:cNvPr id="4" name="Image 3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F8A94628-7926-0063-0854-162AA06972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6"/>
          <a:stretch>
            <a:fillRect/>
          </a:stretch>
        </p:blipFill>
        <p:spPr>
          <a:xfrm>
            <a:off x="9284677" y="0"/>
            <a:ext cx="2907323" cy="1742530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Clarté</a:t>
            </a:r>
            <a:r>
              <a:rPr dirty="0"/>
              <a:t> et </a:t>
            </a:r>
            <a:r>
              <a:rPr dirty="0" err="1"/>
              <a:t>précision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2184438"/>
            <a:ext cx="11169748" cy="2489123"/>
          </a:xfrm>
        </p:spPr>
        <p:txBody>
          <a:bodyPr>
            <a:normAutofit/>
          </a:bodyPr>
          <a:lstStyle/>
          <a:p>
            <a:r>
              <a:rPr sz="3200" dirty="0" err="1"/>
              <a:t>Utilise</a:t>
            </a:r>
            <a:r>
              <a:rPr lang="fr-FR" sz="3200" dirty="0"/>
              <a:t>z</a:t>
            </a:r>
            <a:r>
              <a:rPr sz="3200" dirty="0"/>
              <a:t> </a:t>
            </a:r>
            <a:r>
              <a:rPr lang="fr-FR" sz="3200" dirty="0"/>
              <a:t>des </a:t>
            </a:r>
            <a:r>
              <a:rPr sz="3200" dirty="0"/>
              <a:t>phrases </a:t>
            </a:r>
            <a:r>
              <a:rPr sz="3200" dirty="0" err="1"/>
              <a:t>complètes</a:t>
            </a:r>
            <a:r>
              <a:rPr sz="3200" dirty="0"/>
              <a:t> et précises.</a:t>
            </a:r>
          </a:p>
          <a:p>
            <a:r>
              <a:rPr sz="3200" dirty="0"/>
              <a:t>Employe</a:t>
            </a:r>
            <a:r>
              <a:rPr lang="fr-FR" sz="3200" dirty="0"/>
              <a:t>z</a:t>
            </a:r>
            <a:r>
              <a:rPr sz="3200" dirty="0"/>
              <a:t> </a:t>
            </a:r>
            <a:r>
              <a:rPr sz="3200" dirty="0" err="1"/>
              <a:t>l’impératif</a:t>
            </a:r>
            <a:r>
              <a:rPr sz="3200" dirty="0"/>
              <a:t> pour donner </a:t>
            </a:r>
            <a:r>
              <a:rPr sz="3200" dirty="0" err="1"/>
              <a:t>une</a:t>
            </a:r>
            <a:r>
              <a:rPr sz="3200" dirty="0"/>
              <a:t> direction </a:t>
            </a:r>
            <a:r>
              <a:rPr sz="3200" dirty="0" err="1"/>
              <a:t>claire</a:t>
            </a:r>
            <a:r>
              <a:rPr sz="3200" dirty="0"/>
              <a:t>.</a:t>
            </a:r>
          </a:p>
          <a:p>
            <a:r>
              <a:rPr lang="fr-FR" sz="3200" dirty="0"/>
              <a:t>Utilisez un l</a:t>
            </a:r>
            <a:r>
              <a:rPr sz="3200" dirty="0" err="1"/>
              <a:t>angage</a:t>
            </a:r>
            <a:r>
              <a:rPr sz="3200" dirty="0"/>
              <a:t> naturel, </a:t>
            </a:r>
            <a:r>
              <a:rPr sz="3200" dirty="0" err="1"/>
              <a:t>évite</a:t>
            </a:r>
            <a:r>
              <a:rPr lang="fr-FR" sz="3200" dirty="0"/>
              <a:t>z</a:t>
            </a:r>
            <a:r>
              <a:rPr sz="3200" dirty="0"/>
              <a:t> </a:t>
            </a:r>
            <a:r>
              <a:rPr sz="3200" dirty="0" err="1"/>
              <a:t>l’ambiguïté</a:t>
            </a:r>
            <a:r>
              <a:rPr sz="3200" dirty="0"/>
              <a:t>.</a:t>
            </a:r>
          </a:p>
          <a:p>
            <a:r>
              <a:rPr sz="3200" dirty="0"/>
              <a:t>Donne</a:t>
            </a:r>
            <a:r>
              <a:rPr lang="fr-FR" sz="3200" dirty="0"/>
              <a:t>z</a:t>
            </a:r>
            <a:r>
              <a:rPr sz="3200" dirty="0"/>
              <a:t> </a:t>
            </a:r>
            <a:r>
              <a:rPr lang="fr-FR" sz="3200" dirty="0"/>
              <a:t>le </a:t>
            </a:r>
            <a:r>
              <a:rPr sz="3200" dirty="0" err="1"/>
              <a:t>contexte</a:t>
            </a:r>
            <a:r>
              <a:rPr sz="3200" dirty="0"/>
              <a:t> et </a:t>
            </a:r>
            <a:r>
              <a:rPr lang="fr-FR" sz="3200" dirty="0"/>
              <a:t>des </a:t>
            </a:r>
            <a:r>
              <a:rPr sz="3200" dirty="0" err="1"/>
              <a:t>détails</a:t>
            </a:r>
            <a:r>
              <a:rPr sz="3200" dirty="0"/>
              <a:t> pour guider </a:t>
            </a:r>
            <a:r>
              <a:rPr sz="3200" dirty="0" err="1"/>
              <a:t>l’IA</a:t>
            </a:r>
            <a:r>
              <a:rPr sz="3200" dirty="0"/>
              <a:t>.</a:t>
            </a:r>
          </a:p>
        </p:txBody>
      </p:sp>
      <p:pic>
        <p:nvPicPr>
          <p:cNvPr id="4" name="Image 3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1DF28D08-174D-A204-9D0E-3892D962F3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6"/>
          <a:stretch>
            <a:fillRect/>
          </a:stretch>
        </p:blipFill>
        <p:spPr>
          <a:xfrm>
            <a:off x="9284677" y="0"/>
            <a:ext cx="2907323" cy="1742530"/>
          </a:xfrm>
          <a:prstGeom prst="rect">
            <a:avLst/>
          </a:prstGeom>
          <a:effectLst/>
        </p:spPr>
      </p:pic>
      <p:pic>
        <p:nvPicPr>
          <p:cNvPr id="2050" name="Picture 2" descr="L'intelligence artificielle : six usages révolutionnaires au quotidien">
            <a:extLst>
              <a:ext uri="{FF2B5EF4-FFF2-40B4-BE49-F238E27FC236}">
                <a16:creationId xmlns:a16="http://schemas.microsoft.com/office/drawing/2014/main" id="{DD6DC110-C8A9-A344-2D0C-CDC22FC26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163" y="4673561"/>
            <a:ext cx="3370096" cy="202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151" y="405825"/>
            <a:ext cx="9404723" cy="1400530"/>
          </a:xfrm>
        </p:spPr>
        <p:txBody>
          <a:bodyPr/>
          <a:lstStyle/>
          <a:p>
            <a:r>
              <a:t>Prompts pour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151" y="1806355"/>
            <a:ext cx="11099410" cy="460382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fr-FR" sz="2800" b="1" noProof="0" dirty="0">
                <a:solidFill>
                  <a:srgbClr val="FFFF00"/>
                </a:solidFill>
              </a:rPr>
              <a:t>Indiquer à l’IA les éléments suivants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fr-FR" sz="2800" dirty="0"/>
              <a:t>Le s</a:t>
            </a:r>
            <a:r>
              <a:rPr sz="2800" dirty="0" err="1"/>
              <a:t>ujet</a:t>
            </a:r>
            <a:r>
              <a:rPr sz="2800" dirty="0"/>
              <a:t> : </a:t>
            </a:r>
            <a:r>
              <a:rPr sz="2800" b="1" dirty="0" err="1"/>
              <a:t>personnes</a:t>
            </a:r>
            <a:r>
              <a:rPr sz="2800" b="1" dirty="0"/>
              <a:t>, </a:t>
            </a:r>
            <a:r>
              <a:rPr sz="2800" b="1" dirty="0" err="1"/>
              <a:t>objets</a:t>
            </a:r>
            <a:r>
              <a:rPr sz="2800" b="1" dirty="0"/>
              <a:t>, </a:t>
            </a:r>
            <a:r>
              <a:rPr sz="2800" b="1" dirty="0" err="1"/>
              <a:t>paysages</a:t>
            </a:r>
            <a:r>
              <a:rPr sz="2800" dirty="0"/>
              <a:t>.</a:t>
            </a:r>
          </a:p>
          <a:p>
            <a:pPr>
              <a:spcBef>
                <a:spcPts val="1800"/>
              </a:spcBef>
            </a:pPr>
            <a:r>
              <a:rPr lang="fr-FR" sz="2800" dirty="0"/>
              <a:t>Définir </a:t>
            </a:r>
            <a:r>
              <a:rPr lang="fr-FR" sz="2800" b="1" dirty="0"/>
              <a:t>l’e</a:t>
            </a:r>
            <a:r>
              <a:rPr sz="2800" b="1" dirty="0" err="1"/>
              <a:t>nvironnement</a:t>
            </a:r>
            <a:r>
              <a:rPr sz="2800" b="1" dirty="0"/>
              <a:t> </a:t>
            </a:r>
            <a:r>
              <a:rPr sz="2800" dirty="0"/>
              <a:t>: lieu, </a:t>
            </a:r>
            <a:r>
              <a:rPr sz="2800" dirty="0" err="1"/>
              <a:t>contexte</a:t>
            </a:r>
            <a:r>
              <a:rPr sz="2800" dirty="0"/>
              <a:t>.</a:t>
            </a:r>
          </a:p>
          <a:p>
            <a:pPr>
              <a:spcBef>
                <a:spcPts val="1800"/>
              </a:spcBef>
            </a:pPr>
            <a:r>
              <a:rPr lang="fr-FR" sz="2800" dirty="0"/>
              <a:t>Préciser le </a:t>
            </a:r>
            <a:r>
              <a:rPr lang="fr-FR" sz="2800" b="1" dirty="0"/>
              <a:t>s</a:t>
            </a:r>
            <a:r>
              <a:rPr sz="2800" b="1" dirty="0"/>
              <a:t>tyle </a:t>
            </a:r>
            <a:r>
              <a:rPr sz="2800" b="1" dirty="0" err="1"/>
              <a:t>artistique</a:t>
            </a:r>
            <a:r>
              <a:rPr sz="2800" b="1" dirty="0"/>
              <a:t> </a:t>
            </a:r>
            <a:r>
              <a:rPr sz="2800" dirty="0"/>
              <a:t>: </a:t>
            </a:r>
            <a:r>
              <a:rPr sz="2800" dirty="0" err="1"/>
              <a:t>réalisme</a:t>
            </a:r>
            <a:r>
              <a:rPr sz="2800" dirty="0"/>
              <a:t>, </a:t>
            </a:r>
            <a:r>
              <a:rPr sz="2800" dirty="0" err="1"/>
              <a:t>abstrait</a:t>
            </a:r>
            <a:r>
              <a:rPr sz="2800" dirty="0"/>
              <a:t>, </a:t>
            </a:r>
            <a:r>
              <a:rPr sz="2800" dirty="0" err="1"/>
              <a:t>impressionnisme</a:t>
            </a:r>
            <a:r>
              <a:rPr sz="2800" dirty="0"/>
              <a:t>…</a:t>
            </a:r>
          </a:p>
          <a:p>
            <a:pPr>
              <a:spcBef>
                <a:spcPts val="1800"/>
              </a:spcBef>
            </a:pPr>
            <a:r>
              <a:rPr lang="fr-FR" sz="2800" dirty="0"/>
              <a:t>Indiquer les </a:t>
            </a:r>
            <a:r>
              <a:rPr lang="fr-FR" sz="2800" b="1" dirty="0"/>
              <a:t>c</a:t>
            </a:r>
            <a:r>
              <a:rPr sz="2800" b="1" dirty="0" err="1"/>
              <a:t>ouleurs</a:t>
            </a:r>
            <a:r>
              <a:rPr sz="2800" b="1" dirty="0"/>
              <a:t> et lumière </a:t>
            </a:r>
            <a:r>
              <a:rPr sz="2800" dirty="0"/>
              <a:t>: palette, ambiance, </a:t>
            </a:r>
            <a:r>
              <a:rPr sz="2800" dirty="0" err="1"/>
              <a:t>contrastes</a:t>
            </a:r>
            <a:r>
              <a:rPr sz="2800" dirty="0"/>
              <a:t>.</a:t>
            </a:r>
          </a:p>
          <a:p>
            <a:pPr>
              <a:spcBef>
                <a:spcPts val="1800"/>
              </a:spcBef>
            </a:pPr>
            <a:r>
              <a:rPr lang="fr-FR" sz="2800" dirty="0"/>
              <a:t>Expliquer la c</a:t>
            </a:r>
            <a:r>
              <a:rPr sz="2800" dirty="0" err="1"/>
              <a:t>omposition</a:t>
            </a:r>
            <a:r>
              <a:rPr sz="2800" dirty="0"/>
              <a:t> : </a:t>
            </a:r>
            <a:r>
              <a:rPr sz="2800" b="1" dirty="0"/>
              <a:t>point de </a:t>
            </a:r>
            <a:r>
              <a:rPr sz="2800" b="1" dirty="0" err="1"/>
              <a:t>vue</a:t>
            </a:r>
            <a:r>
              <a:rPr sz="2800" b="1" dirty="0"/>
              <a:t>, disposition</a:t>
            </a:r>
            <a:r>
              <a:rPr sz="2800" dirty="0"/>
              <a:t>.</a:t>
            </a:r>
          </a:p>
          <a:p>
            <a:pPr>
              <a:spcBef>
                <a:spcPts val="1800"/>
              </a:spcBef>
            </a:pPr>
            <a:r>
              <a:rPr lang="fr-FR" sz="2800" dirty="0"/>
              <a:t>identifier les é</a:t>
            </a:r>
            <a:r>
              <a:rPr sz="2800" dirty="0"/>
              <a:t>motions et </a:t>
            </a:r>
            <a:r>
              <a:rPr lang="fr-FR" sz="2800" dirty="0"/>
              <a:t>l’</a:t>
            </a:r>
            <a:r>
              <a:rPr sz="2800" dirty="0" err="1"/>
              <a:t>atmosphère</a:t>
            </a:r>
            <a:r>
              <a:rPr sz="2800" dirty="0"/>
              <a:t> : </a:t>
            </a:r>
            <a:r>
              <a:rPr sz="2800" b="1" dirty="0" err="1"/>
              <a:t>humeur</a:t>
            </a:r>
            <a:r>
              <a:rPr sz="2800" dirty="0"/>
              <a:t> </a:t>
            </a:r>
            <a:r>
              <a:rPr sz="2800" dirty="0" err="1"/>
              <a:t>recherchée</a:t>
            </a:r>
            <a:r>
              <a:rPr sz="2800" dirty="0"/>
              <a:t>.</a:t>
            </a:r>
          </a:p>
          <a:p>
            <a:pPr>
              <a:spcBef>
                <a:spcPts val="1800"/>
              </a:spcBef>
            </a:pPr>
            <a:r>
              <a:rPr lang="fr-FR" sz="2800" dirty="0"/>
              <a:t>Ajouter des d</a:t>
            </a:r>
            <a:r>
              <a:rPr sz="2800" dirty="0" err="1"/>
              <a:t>étails</a:t>
            </a:r>
            <a:r>
              <a:rPr sz="2800" dirty="0"/>
              <a:t> </a:t>
            </a:r>
            <a:r>
              <a:rPr sz="2800" dirty="0" err="1"/>
              <a:t>spécifiques</a:t>
            </a:r>
            <a:r>
              <a:rPr sz="2800" dirty="0"/>
              <a:t> : </a:t>
            </a:r>
            <a:r>
              <a:rPr sz="2800" b="1" dirty="0"/>
              <a:t>textures, </a:t>
            </a:r>
            <a:r>
              <a:rPr sz="2800" b="1" dirty="0" err="1"/>
              <a:t>éléments</a:t>
            </a:r>
            <a:r>
              <a:rPr sz="2800" b="1" dirty="0"/>
              <a:t> </a:t>
            </a:r>
            <a:r>
              <a:rPr sz="2800" b="1" dirty="0" err="1"/>
              <a:t>additionnels</a:t>
            </a:r>
            <a:r>
              <a:rPr sz="2800" dirty="0"/>
              <a:t>.</a:t>
            </a:r>
          </a:p>
        </p:txBody>
      </p:sp>
      <p:pic>
        <p:nvPicPr>
          <p:cNvPr id="4" name="Image 3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C3F898EC-F55D-851B-F81D-E90D770033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6"/>
          <a:stretch>
            <a:fillRect/>
          </a:stretch>
        </p:blipFill>
        <p:spPr>
          <a:xfrm>
            <a:off x="9284677" y="0"/>
            <a:ext cx="2907323" cy="1742530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Optimiser et dialoguer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D06CD751-19E7-4D6D-3E64-4C97DD7826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941252"/>
              </p:ext>
            </p:extLst>
          </p:nvPr>
        </p:nvGraphicFramePr>
        <p:xfrm>
          <a:off x="460889" y="1976992"/>
          <a:ext cx="11191849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 3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27D7C5D2-5233-4F65-E097-55E9602D4C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6"/>
          <a:stretch>
            <a:fillRect/>
          </a:stretch>
        </p:blipFill>
        <p:spPr>
          <a:xfrm>
            <a:off x="9284677" y="0"/>
            <a:ext cx="2907323" cy="1742530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226</TotalTime>
  <Words>294</Words>
  <Application>Microsoft Office PowerPoint</Application>
  <PresentationFormat>Grand écran</PresentationFormat>
  <Paragraphs>38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Aptos Black</vt:lpstr>
      <vt:lpstr>Calibri</vt:lpstr>
      <vt:lpstr>Century Gothic</vt:lpstr>
      <vt:lpstr>Symbol</vt:lpstr>
      <vt:lpstr>Wingdings 3</vt:lpstr>
      <vt:lpstr>Ion</vt:lpstr>
      <vt:lpstr>Écrire un prompt</vt:lpstr>
      <vt:lpstr>Bonnes pratiques</vt:lpstr>
      <vt:lpstr>Deux approches</vt:lpstr>
      <vt:lpstr>Clarté et précision</vt:lpstr>
      <vt:lpstr>Prompts pour images</vt:lpstr>
      <vt:lpstr>Optimiser et dialoguer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A41. Organisation et amélioration du travail administratif</dc:title>
  <dc:creator>Claude Terrier</dc:creator>
  <cp:lastModifiedBy>Claude Terrier</cp:lastModifiedBy>
  <cp:revision>40</cp:revision>
  <dcterms:created xsi:type="dcterms:W3CDTF">2014-01-14T07:42:30Z</dcterms:created>
  <dcterms:modified xsi:type="dcterms:W3CDTF">2025-10-01T20:16:52Z</dcterms:modified>
</cp:coreProperties>
</file>