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56" r:id="rId2"/>
    <p:sldId id="259" r:id="rId3"/>
    <p:sldId id="257" r:id="rId4"/>
    <p:sldId id="260" r:id="rId5"/>
    <p:sldId id="261" r:id="rId6"/>
    <p:sldId id="25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2D5C5A-15D5-44A7-B5DC-594ED6D66ECF}"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fr-FR"/>
        </a:p>
      </dgm:t>
    </dgm:pt>
    <dgm:pt modelId="{F8529044-6F9C-40A8-A9CD-D975B389008D}">
      <dgm:prSet phldrT="[Texte]" custT="1"/>
      <dgm:spPr/>
      <dgm:t>
        <a:bodyPr/>
        <a:lstStyle/>
        <a:p>
          <a:r>
            <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Parmi les idées échangées, il est important de distinguer les opinions des arguments.</a:t>
          </a:r>
          <a:endParaRPr lang="fr-FR" sz="2400" dirty="0">
            <a:solidFill>
              <a:schemeClr val="bg1"/>
            </a:solidFill>
          </a:endParaRPr>
        </a:p>
      </dgm:t>
    </dgm:pt>
    <dgm:pt modelId="{AC6A7C71-3630-428D-ADB6-FE022E5165EE}" type="parTrans" cxnId="{EAB7DE35-9BB5-4F85-94E8-E5029EA44D0C}">
      <dgm:prSet/>
      <dgm:spPr/>
      <dgm:t>
        <a:bodyPr/>
        <a:lstStyle/>
        <a:p>
          <a:endParaRPr lang="fr-FR"/>
        </a:p>
      </dgm:t>
    </dgm:pt>
    <dgm:pt modelId="{7732A1FE-2F5A-4810-A3D0-154023C46398}" type="sibTrans" cxnId="{EAB7DE35-9BB5-4F85-94E8-E5029EA44D0C}">
      <dgm:prSet/>
      <dgm:spPr/>
      <dgm:t>
        <a:bodyPr/>
        <a:lstStyle/>
        <a:p>
          <a:endParaRPr lang="fr-FR"/>
        </a:p>
      </dgm:t>
    </dgm:pt>
    <dgm:pt modelId="{F4918735-47BD-46E8-B2E8-958A5050C4CF}">
      <dgm:prSet custT="1"/>
      <dgm:spPr/>
      <dgm:t>
        <a:bodyPr/>
        <a:lstStyle/>
        <a:p>
          <a:r>
            <a:rPr lang="fr-FR" sz="2000" dirty="0">
              <a:effectLst/>
              <a:latin typeface="Arial" panose="020B0604020202020204" pitchFamily="34" charset="0"/>
              <a:ea typeface="Calibri" panose="020F0502020204030204" pitchFamily="34" charset="0"/>
              <a:cs typeface="Times New Roman" panose="02020603050405020304" pitchFamily="18" charset="0"/>
            </a:rPr>
            <a:t>Une </a:t>
          </a:r>
          <a:r>
            <a:rPr lang="fr-FR" sz="2000" b="1" dirty="0">
              <a:effectLst/>
              <a:latin typeface="Arial" panose="020B0604020202020204" pitchFamily="34" charset="0"/>
              <a:ea typeface="Calibri" panose="020F0502020204030204" pitchFamily="34" charset="0"/>
              <a:cs typeface="Times New Roman" panose="02020603050405020304" pitchFamily="18" charset="0"/>
            </a:rPr>
            <a:t>opinion</a:t>
          </a:r>
          <a:r>
            <a:rPr lang="fr-FR" sz="2000" dirty="0">
              <a:effectLst/>
              <a:latin typeface="Arial" panose="020B0604020202020204" pitchFamily="34" charset="0"/>
              <a:ea typeface="Calibri" panose="020F0502020204030204" pitchFamily="34" charset="0"/>
              <a:cs typeface="Times New Roman" panose="02020603050405020304" pitchFamily="18" charset="0"/>
            </a:rPr>
            <a:t> est une affirmation qui résulte d’une croyance soutenue ou exprimée. </a:t>
          </a:r>
        </a:p>
        <a:p>
          <a:r>
            <a:rPr lang="fr-FR" sz="2000" dirty="0">
              <a:effectLst/>
              <a:latin typeface="Arial" panose="020B0604020202020204" pitchFamily="34" charset="0"/>
              <a:ea typeface="Calibri" panose="020F0502020204030204" pitchFamily="34" charset="0"/>
              <a:cs typeface="Times New Roman" panose="02020603050405020304" pitchFamily="18" charset="0"/>
            </a:rPr>
            <a:t>Elle exprime une perception personnelle et subjective des choses qui ne s’appuie pas sur des faits prouvés. </a:t>
          </a:r>
        </a:p>
        <a:p>
          <a:r>
            <a:rPr lang="fr-FR" sz="2000" dirty="0">
              <a:effectLst/>
              <a:latin typeface="Arial" panose="020B0604020202020204" pitchFamily="34" charset="0"/>
              <a:ea typeface="Calibri" panose="020F0502020204030204" pitchFamily="34" charset="0"/>
              <a:cs typeface="Times New Roman" panose="02020603050405020304" pitchFamily="18" charset="0"/>
            </a:rPr>
            <a:t>Attention une opinion n’est pas forcément fausse, elle n’est simplement pas étayée par des preuves.</a:t>
          </a:r>
        </a:p>
      </dgm:t>
    </dgm:pt>
    <dgm:pt modelId="{C5AF2229-1E5A-4EE0-8EE6-75CBFD286953}" type="parTrans" cxnId="{F04A3F28-D817-4288-97ED-1C8475913E7C}">
      <dgm:prSet/>
      <dgm:spPr/>
      <dgm:t>
        <a:bodyPr/>
        <a:lstStyle/>
        <a:p>
          <a:endParaRPr lang="fr-FR"/>
        </a:p>
      </dgm:t>
    </dgm:pt>
    <dgm:pt modelId="{8CE0F233-8392-4492-876A-8B2F42CFF9C7}" type="sibTrans" cxnId="{F04A3F28-D817-4288-97ED-1C8475913E7C}">
      <dgm:prSet/>
      <dgm:spPr/>
      <dgm:t>
        <a:bodyPr/>
        <a:lstStyle/>
        <a:p>
          <a:endParaRPr lang="fr-FR"/>
        </a:p>
      </dgm:t>
    </dgm:pt>
    <dgm:pt modelId="{6E671777-98B9-40C7-85FB-54105DDBE153}">
      <dgm:prSet custT="1"/>
      <dgm:spPr/>
      <dgm:t>
        <a:bodyPr/>
        <a:lstStyle/>
        <a:p>
          <a:r>
            <a:rPr lang="fr-FR" sz="2000">
              <a:effectLst/>
              <a:latin typeface="Arial" panose="020B0604020202020204" pitchFamily="34" charset="0"/>
              <a:ea typeface="Calibri" panose="020F0502020204030204" pitchFamily="34" charset="0"/>
              <a:cs typeface="Times New Roman" panose="02020603050405020304" pitchFamily="18" charset="0"/>
            </a:rPr>
            <a:t>Un </a:t>
          </a:r>
          <a:r>
            <a:rPr lang="fr-FR" sz="2000" b="1">
              <a:effectLst/>
              <a:latin typeface="Arial" panose="020B0604020202020204" pitchFamily="34" charset="0"/>
              <a:ea typeface="Calibri" panose="020F0502020204030204" pitchFamily="34" charset="0"/>
              <a:cs typeface="Times New Roman" panose="02020603050405020304" pitchFamily="18" charset="0"/>
            </a:rPr>
            <a:t>argument</a:t>
          </a:r>
          <a:r>
            <a:rPr lang="fr-FR" sz="2000">
              <a:effectLst/>
              <a:latin typeface="Arial" panose="020B0604020202020204" pitchFamily="34" charset="0"/>
              <a:ea typeface="Calibri" panose="020F0502020204030204" pitchFamily="34" charset="0"/>
              <a:cs typeface="Times New Roman" panose="02020603050405020304" pitchFamily="18" charset="0"/>
            </a:rPr>
            <a:t> est une opinion qui est soutenu par un raisonnement et des propositions objectives et vérifiables qui aboutissent à une conclusion rationnelle qui la justifie et qui en prouve la validité.</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dgm:t>
    </dgm:pt>
    <dgm:pt modelId="{505DC777-AA6B-4904-976F-82AA8F6479C6}" type="parTrans" cxnId="{65F7CEB1-387A-41C6-A0D2-A3D50D0AA13B}">
      <dgm:prSet/>
      <dgm:spPr/>
      <dgm:t>
        <a:bodyPr/>
        <a:lstStyle/>
        <a:p>
          <a:endParaRPr lang="fr-FR"/>
        </a:p>
      </dgm:t>
    </dgm:pt>
    <dgm:pt modelId="{0D5D3546-406F-4A89-86EC-F8258354B5F1}" type="sibTrans" cxnId="{65F7CEB1-387A-41C6-A0D2-A3D50D0AA13B}">
      <dgm:prSet/>
      <dgm:spPr/>
      <dgm:t>
        <a:bodyPr/>
        <a:lstStyle/>
        <a:p>
          <a:endParaRPr lang="fr-FR"/>
        </a:p>
      </dgm:t>
    </dgm:pt>
    <dgm:pt modelId="{C6C07CD6-2727-41D7-B3CE-F0C2BBA449AE}" type="pres">
      <dgm:prSet presAssocID="{E62D5C5A-15D5-44A7-B5DC-594ED6D66ECF}" presName="hierChild1" presStyleCnt="0">
        <dgm:presLayoutVars>
          <dgm:orgChart val="1"/>
          <dgm:chPref val="1"/>
          <dgm:dir/>
          <dgm:animOne val="branch"/>
          <dgm:animLvl val="lvl"/>
          <dgm:resizeHandles/>
        </dgm:presLayoutVars>
      </dgm:prSet>
      <dgm:spPr/>
    </dgm:pt>
    <dgm:pt modelId="{2070E788-1FFF-49A1-9719-33537B35FEC0}" type="pres">
      <dgm:prSet presAssocID="{F8529044-6F9C-40A8-A9CD-D975B389008D}" presName="hierRoot1" presStyleCnt="0">
        <dgm:presLayoutVars>
          <dgm:hierBranch val="init"/>
        </dgm:presLayoutVars>
      </dgm:prSet>
      <dgm:spPr/>
    </dgm:pt>
    <dgm:pt modelId="{AA89BC50-E0B6-426E-96AC-62F7E5DA71E0}" type="pres">
      <dgm:prSet presAssocID="{F8529044-6F9C-40A8-A9CD-D975B389008D}" presName="rootComposite1" presStyleCnt="0"/>
      <dgm:spPr/>
    </dgm:pt>
    <dgm:pt modelId="{97012B7D-5B51-4B9B-B6D6-F02E03F8A791}" type="pres">
      <dgm:prSet presAssocID="{F8529044-6F9C-40A8-A9CD-D975B389008D}" presName="rootText1" presStyleLbl="node0" presStyleIdx="0" presStyleCnt="1" custScaleX="159356" custScaleY="37711" custLinFactNeighborX="-479" custLinFactNeighborY="-958">
        <dgm:presLayoutVars>
          <dgm:chPref val="3"/>
        </dgm:presLayoutVars>
      </dgm:prSet>
      <dgm:spPr/>
    </dgm:pt>
    <dgm:pt modelId="{6E14652B-E97B-4093-B345-CFEEB142FB2A}" type="pres">
      <dgm:prSet presAssocID="{F8529044-6F9C-40A8-A9CD-D975B389008D}" presName="rootConnector1" presStyleLbl="node1" presStyleIdx="0" presStyleCnt="0"/>
      <dgm:spPr/>
    </dgm:pt>
    <dgm:pt modelId="{F1C95E92-E17C-4054-9C7D-D4E3099292B4}" type="pres">
      <dgm:prSet presAssocID="{F8529044-6F9C-40A8-A9CD-D975B389008D}" presName="hierChild2" presStyleCnt="0"/>
      <dgm:spPr/>
    </dgm:pt>
    <dgm:pt modelId="{23FC2F6A-C3A3-4833-A89B-99C833C2C462}" type="pres">
      <dgm:prSet presAssocID="{C5AF2229-1E5A-4EE0-8EE6-75CBFD286953}" presName="Name37" presStyleLbl="parChTrans1D2" presStyleIdx="0" presStyleCnt="2"/>
      <dgm:spPr/>
    </dgm:pt>
    <dgm:pt modelId="{1133BF9E-7BBB-4114-A8EF-B7DCE9159351}" type="pres">
      <dgm:prSet presAssocID="{F4918735-47BD-46E8-B2E8-958A5050C4CF}" presName="hierRoot2" presStyleCnt="0">
        <dgm:presLayoutVars>
          <dgm:hierBranch val="init"/>
        </dgm:presLayoutVars>
      </dgm:prSet>
      <dgm:spPr/>
    </dgm:pt>
    <dgm:pt modelId="{36EEA35A-EEC3-469A-B243-5B4ADCA37566}" type="pres">
      <dgm:prSet presAssocID="{F4918735-47BD-46E8-B2E8-958A5050C4CF}" presName="rootComposite" presStyleCnt="0"/>
      <dgm:spPr/>
    </dgm:pt>
    <dgm:pt modelId="{28398D12-7881-43C1-937F-D4924A50DFD7}" type="pres">
      <dgm:prSet presAssocID="{F4918735-47BD-46E8-B2E8-958A5050C4CF}" presName="rootText" presStyleLbl="node2" presStyleIdx="0" presStyleCnt="2" custScaleX="118838" custScaleY="114494">
        <dgm:presLayoutVars>
          <dgm:chPref val="3"/>
        </dgm:presLayoutVars>
      </dgm:prSet>
      <dgm:spPr/>
    </dgm:pt>
    <dgm:pt modelId="{5FFB6D93-F288-41C0-8D58-CE469D96560C}" type="pres">
      <dgm:prSet presAssocID="{F4918735-47BD-46E8-B2E8-958A5050C4CF}" presName="rootConnector" presStyleLbl="node2" presStyleIdx="0" presStyleCnt="2"/>
      <dgm:spPr/>
    </dgm:pt>
    <dgm:pt modelId="{EBB261E5-D047-40B0-8661-22085B99DB01}" type="pres">
      <dgm:prSet presAssocID="{F4918735-47BD-46E8-B2E8-958A5050C4CF}" presName="hierChild4" presStyleCnt="0"/>
      <dgm:spPr/>
    </dgm:pt>
    <dgm:pt modelId="{13D4A852-25D0-4B39-BA04-AD420FD78820}" type="pres">
      <dgm:prSet presAssocID="{F4918735-47BD-46E8-B2E8-958A5050C4CF}" presName="hierChild5" presStyleCnt="0"/>
      <dgm:spPr/>
    </dgm:pt>
    <dgm:pt modelId="{75056CB0-366B-4793-A98E-F3F7B5AD04A0}" type="pres">
      <dgm:prSet presAssocID="{505DC777-AA6B-4904-976F-82AA8F6479C6}" presName="Name37" presStyleLbl="parChTrans1D2" presStyleIdx="1" presStyleCnt="2"/>
      <dgm:spPr/>
    </dgm:pt>
    <dgm:pt modelId="{67188724-33BD-4307-8809-69CABAB2AA86}" type="pres">
      <dgm:prSet presAssocID="{6E671777-98B9-40C7-85FB-54105DDBE153}" presName="hierRoot2" presStyleCnt="0">
        <dgm:presLayoutVars>
          <dgm:hierBranch val="init"/>
        </dgm:presLayoutVars>
      </dgm:prSet>
      <dgm:spPr/>
    </dgm:pt>
    <dgm:pt modelId="{277B0613-8443-44B1-954F-ED3786EF48B4}" type="pres">
      <dgm:prSet presAssocID="{6E671777-98B9-40C7-85FB-54105DDBE153}" presName="rootComposite" presStyleCnt="0"/>
      <dgm:spPr/>
    </dgm:pt>
    <dgm:pt modelId="{22D43B1F-CED3-47D1-A136-7E1D5E2A257A}" type="pres">
      <dgm:prSet presAssocID="{6E671777-98B9-40C7-85FB-54105DDBE153}" presName="rootText" presStyleLbl="node2" presStyleIdx="1" presStyleCnt="2" custScaleX="104926" custScaleY="114494">
        <dgm:presLayoutVars>
          <dgm:chPref val="3"/>
        </dgm:presLayoutVars>
      </dgm:prSet>
      <dgm:spPr/>
    </dgm:pt>
    <dgm:pt modelId="{5EC374CA-A787-457E-9940-2C4E2A86C224}" type="pres">
      <dgm:prSet presAssocID="{6E671777-98B9-40C7-85FB-54105DDBE153}" presName="rootConnector" presStyleLbl="node2" presStyleIdx="1" presStyleCnt="2"/>
      <dgm:spPr/>
    </dgm:pt>
    <dgm:pt modelId="{43E00C61-ED7B-4A55-9871-4889E44A875A}" type="pres">
      <dgm:prSet presAssocID="{6E671777-98B9-40C7-85FB-54105DDBE153}" presName="hierChild4" presStyleCnt="0"/>
      <dgm:spPr/>
    </dgm:pt>
    <dgm:pt modelId="{9407CF21-E469-49B4-83BF-83E2793E8989}" type="pres">
      <dgm:prSet presAssocID="{6E671777-98B9-40C7-85FB-54105DDBE153}" presName="hierChild5" presStyleCnt="0"/>
      <dgm:spPr/>
    </dgm:pt>
    <dgm:pt modelId="{E6EF33F5-E0AA-4631-A9E1-189E4143FF83}" type="pres">
      <dgm:prSet presAssocID="{F8529044-6F9C-40A8-A9CD-D975B389008D}" presName="hierChild3" presStyleCnt="0"/>
      <dgm:spPr/>
    </dgm:pt>
  </dgm:ptLst>
  <dgm:cxnLst>
    <dgm:cxn modelId="{0C7E8604-F87E-4EAE-AC6B-534F553BD771}" type="presOf" srcId="{6E671777-98B9-40C7-85FB-54105DDBE153}" destId="{22D43B1F-CED3-47D1-A136-7E1D5E2A257A}" srcOrd="0" destOrd="0" presId="urn:microsoft.com/office/officeart/2005/8/layout/orgChart1"/>
    <dgm:cxn modelId="{33976B07-DCDB-457D-8F12-A6D77BFD987B}" type="presOf" srcId="{6E671777-98B9-40C7-85FB-54105DDBE153}" destId="{5EC374CA-A787-457E-9940-2C4E2A86C224}" srcOrd="1" destOrd="0" presId="urn:microsoft.com/office/officeart/2005/8/layout/orgChart1"/>
    <dgm:cxn modelId="{5D539808-2325-4D35-8846-2008CF57B509}" type="presOf" srcId="{C5AF2229-1E5A-4EE0-8EE6-75CBFD286953}" destId="{23FC2F6A-C3A3-4833-A89B-99C833C2C462}" srcOrd="0" destOrd="0" presId="urn:microsoft.com/office/officeart/2005/8/layout/orgChart1"/>
    <dgm:cxn modelId="{95A4B120-CFAC-40CE-B5BB-51F8CFA58DD8}" type="presOf" srcId="{505DC777-AA6B-4904-976F-82AA8F6479C6}" destId="{75056CB0-366B-4793-A98E-F3F7B5AD04A0}" srcOrd="0" destOrd="0" presId="urn:microsoft.com/office/officeart/2005/8/layout/orgChart1"/>
    <dgm:cxn modelId="{F04A3F28-D817-4288-97ED-1C8475913E7C}" srcId="{F8529044-6F9C-40A8-A9CD-D975B389008D}" destId="{F4918735-47BD-46E8-B2E8-958A5050C4CF}" srcOrd="0" destOrd="0" parTransId="{C5AF2229-1E5A-4EE0-8EE6-75CBFD286953}" sibTransId="{8CE0F233-8392-4492-876A-8B2F42CFF9C7}"/>
    <dgm:cxn modelId="{C4A75B29-5E40-4DE2-9713-A88F67B67FE4}" type="presOf" srcId="{E62D5C5A-15D5-44A7-B5DC-594ED6D66ECF}" destId="{C6C07CD6-2727-41D7-B3CE-F0C2BBA449AE}" srcOrd="0" destOrd="0" presId="urn:microsoft.com/office/officeart/2005/8/layout/orgChart1"/>
    <dgm:cxn modelId="{EAB7DE35-9BB5-4F85-94E8-E5029EA44D0C}" srcId="{E62D5C5A-15D5-44A7-B5DC-594ED6D66ECF}" destId="{F8529044-6F9C-40A8-A9CD-D975B389008D}" srcOrd="0" destOrd="0" parTransId="{AC6A7C71-3630-428D-ADB6-FE022E5165EE}" sibTransId="{7732A1FE-2F5A-4810-A3D0-154023C46398}"/>
    <dgm:cxn modelId="{F7CC2360-FBE1-4CCD-9CCD-A5DA46FE99ED}" type="presOf" srcId="{F8529044-6F9C-40A8-A9CD-D975B389008D}" destId="{97012B7D-5B51-4B9B-B6D6-F02E03F8A791}" srcOrd="0" destOrd="0" presId="urn:microsoft.com/office/officeart/2005/8/layout/orgChart1"/>
    <dgm:cxn modelId="{E969FC68-69F8-43D5-B22D-30BC7F7C9D01}" type="presOf" srcId="{F4918735-47BD-46E8-B2E8-958A5050C4CF}" destId="{5FFB6D93-F288-41C0-8D58-CE469D96560C}" srcOrd="1" destOrd="0" presId="urn:microsoft.com/office/officeart/2005/8/layout/orgChart1"/>
    <dgm:cxn modelId="{38975B9C-BBC8-46B0-9C33-AB1F16D4CAF7}" type="presOf" srcId="{F4918735-47BD-46E8-B2E8-958A5050C4CF}" destId="{28398D12-7881-43C1-937F-D4924A50DFD7}" srcOrd="0" destOrd="0" presId="urn:microsoft.com/office/officeart/2005/8/layout/orgChart1"/>
    <dgm:cxn modelId="{65F7CEB1-387A-41C6-A0D2-A3D50D0AA13B}" srcId="{F8529044-6F9C-40A8-A9CD-D975B389008D}" destId="{6E671777-98B9-40C7-85FB-54105DDBE153}" srcOrd="1" destOrd="0" parTransId="{505DC777-AA6B-4904-976F-82AA8F6479C6}" sibTransId="{0D5D3546-406F-4A89-86EC-F8258354B5F1}"/>
    <dgm:cxn modelId="{B1C5D1C1-885A-4593-BB19-8C99ACD24334}" type="presOf" srcId="{F8529044-6F9C-40A8-A9CD-D975B389008D}" destId="{6E14652B-E97B-4093-B345-CFEEB142FB2A}" srcOrd="1" destOrd="0" presId="urn:microsoft.com/office/officeart/2005/8/layout/orgChart1"/>
    <dgm:cxn modelId="{88BB0947-7C45-4115-939E-92B7700F5F69}" type="presParOf" srcId="{C6C07CD6-2727-41D7-B3CE-F0C2BBA449AE}" destId="{2070E788-1FFF-49A1-9719-33537B35FEC0}" srcOrd="0" destOrd="0" presId="urn:microsoft.com/office/officeart/2005/8/layout/orgChart1"/>
    <dgm:cxn modelId="{6CDF2FFF-5FC1-44DF-A230-DC69FA908488}" type="presParOf" srcId="{2070E788-1FFF-49A1-9719-33537B35FEC0}" destId="{AA89BC50-E0B6-426E-96AC-62F7E5DA71E0}" srcOrd="0" destOrd="0" presId="urn:microsoft.com/office/officeart/2005/8/layout/orgChart1"/>
    <dgm:cxn modelId="{79BB976F-ABDD-4FCF-9309-14283FEEC968}" type="presParOf" srcId="{AA89BC50-E0B6-426E-96AC-62F7E5DA71E0}" destId="{97012B7D-5B51-4B9B-B6D6-F02E03F8A791}" srcOrd="0" destOrd="0" presId="urn:microsoft.com/office/officeart/2005/8/layout/orgChart1"/>
    <dgm:cxn modelId="{1DFB98CA-6D89-4FC3-9208-1F9DABB32E63}" type="presParOf" srcId="{AA89BC50-E0B6-426E-96AC-62F7E5DA71E0}" destId="{6E14652B-E97B-4093-B345-CFEEB142FB2A}" srcOrd="1" destOrd="0" presId="urn:microsoft.com/office/officeart/2005/8/layout/orgChart1"/>
    <dgm:cxn modelId="{BE2A1901-6F72-49A7-8F2E-47439567C37B}" type="presParOf" srcId="{2070E788-1FFF-49A1-9719-33537B35FEC0}" destId="{F1C95E92-E17C-4054-9C7D-D4E3099292B4}" srcOrd="1" destOrd="0" presId="urn:microsoft.com/office/officeart/2005/8/layout/orgChart1"/>
    <dgm:cxn modelId="{22508570-3D26-4096-819F-5A72CA0FC73B}" type="presParOf" srcId="{F1C95E92-E17C-4054-9C7D-D4E3099292B4}" destId="{23FC2F6A-C3A3-4833-A89B-99C833C2C462}" srcOrd="0" destOrd="0" presId="urn:microsoft.com/office/officeart/2005/8/layout/orgChart1"/>
    <dgm:cxn modelId="{AC7A924D-0509-45A7-BA19-4192EC4CE256}" type="presParOf" srcId="{F1C95E92-E17C-4054-9C7D-D4E3099292B4}" destId="{1133BF9E-7BBB-4114-A8EF-B7DCE9159351}" srcOrd="1" destOrd="0" presId="urn:microsoft.com/office/officeart/2005/8/layout/orgChart1"/>
    <dgm:cxn modelId="{7FBA80A7-7011-46B8-AB68-90186A38A44D}" type="presParOf" srcId="{1133BF9E-7BBB-4114-A8EF-B7DCE9159351}" destId="{36EEA35A-EEC3-469A-B243-5B4ADCA37566}" srcOrd="0" destOrd="0" presId="urn:microsoft.com/office/officeart/2005/8/layout/orgChart1"/>
    <dgm:cxn modelId="{7E1E3BA8-B5F2-4EAD-8467-B1E097C2C71C}" type="presParOf" srcId="{36EEA35A-EEC3-469A-B243-5B4ADCA37566}" destId="{28398D12-7881-43C1-937F-D4924A50DFD7}" srcOrd="0" destOrd="0" presId="urn:microsoft.com/office/officeart/2005/8/layout/orgChart1"/>
    <dgm:cxn modelId="{C63CDA01-78C6-4F5C-960F-DF815C7C479C}" type="presParOf" srcId="{36EEA35A-EEC3-469A-B243-5B4ADCA37566}" destId="{5FFB6D93-F288-41C0-8D58-CE469D96560C}" srcOrd="1" destOrd="0" presId="urn:microsoft.com/office/officeart/2005/8/layout/orgChart1"/>
    <dgm:cxn modelId="{0F4B2EE7-B99A-4E25-BE53-090436234DC3}" type="presParOf" srcId="{1133BF9E-7BBB-4114-A8EF-B7DCE9159351}" destId="{EBB261E5-D047-40B0-8661-22085B99DB01}" srcOrd="1" destOrd="0" presId="urn:microsoft.com/office/officeart/2005/8/layout/orgChart1"/>
    <dgm:cxn modelId="{6CFC5524-D4FB-455F-AC4F-5E3E7B7E106D}" type="presParOf" srcId="{1133BF9E-7BBB-4114-A8EF-B7DCE9159351}" destId="{13D4A852-25D0-4B39-BA04-AD420FD78820}" srcOrd="2" destOrd="0" presId="urn:microsoft.com/office/officeart/2005/8/layout/orgChart1"/>
    <dgm:cxn modelId="{9B3B8639-C041-4073-9030-7D2D70A589FA}" type="presParOf" srcId="{F1C95E92-E17C-4054-9C7D-D4E3099292B4}" destId="{75056CB0-366B-4793-A98E-F3F7B5AD04A0}" srcOrd="2" destOrd="0" presId="urn:microsoft.com/office/officeart/2005/8/layout/orgChart1"/>
    <dgm:cxn modelId="{8DC5D710-4465-4C74-B29D-A94FC0511B5D}" type="presParOf" srcId="{F1C95E92-E17C-4054-9C7D-D4E3099292B4}" destId="{67188724-33BD-4307-8809-69CABAB2AA86}" srcOrd="3" destOrd="0" presId="urn:microsoft.com/office/officeart/2005/8/layout/orgChart1"/>
    <dgm:cxn modelId="{5C389E9A-2A0D-41F9-B01D-D4ED428EDC61}" type="presParOf" srcId="{67188724-33BD-4307-8809-69CABAB2AA86}" destId="{277B0613-8443-44B1-954F-ED3786EF48B4}" srcOrd="0" destOrd="0" presId="urn:microsoft.com/office/officeart/2005/8/layout/orgChart1"/>
    <dgm:cxn modelId="{1D60FF1C-16E8-4A8A-9CEC-760A38918972}" type="presParOf" srcId="{277B0613-8443-44B1-954F-ED3786EF48B4}" destId="{22D43B1F-CED3-47D1-A136-7E1D5E2A257A}" srcOrd="0" destOrd="0" presId="urn:microsoft.com/office/officeart/2005/8/layout/orgChart1"/>
    <dgm:cxn modelId="{0FD6C92F-6208-42CF-8748-A51D071FC57A}" type="presParOf" srcId="{277B0613-8443-44B1-954F-ED3786EF48B4}" destId="{5EC374CA-A787-457E-9940-2C4E2A86C224}" srcOrd="1" destOrd="0" presId="urn:microsoft.com/office/officeart/2005/8/layout/orgChart1"/>
    <dgm:cxn modelId="{97725CC9-36D0-4B63-82F2-4CE2F0639742}" type="presParOf" srcId="{67188724-33BD-4307-8809-69CABAB2AA86}" destId="{43E00C61-ED7B-4A55-9871-4889E44A875A}" srcOrd="1" destOrd="0" presId="urn:microsoft.com/office/officeart/2005/8/layout/orgChart1"/>
    <dgm:cxn modelId="{900CCCAF-DC10-40A7-8F16-3708ABBE9039}" type="presParOf" srcId="{67188724-33BD-4307-8809-69CABAB2AA86}" destId="{9407CF21-E469-49B4-83BF-83E2793E8989}" srcOrd="2" destOrd="0" presId="urn:microsoft.com/office/officeart/2005/8/layout/orgChart1"/>
    <dgm:cxn modelId="{60FCF696-2F14-4BF7-B568-52368CDD73D8}" type="presParOf" srcId="{2070E788-1FFF-49A1-9719-33537B35FEC0}" destId="{E6EF33F5-E0AA-4631-A9E1-189E4143FF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56CB0-366B-4793-A98E-F3F7B5AD04A0}">
      <dsp:nvSpPr>
        <dsp:cNvPr id="0" name=""/>
        <dsp:cNvSpPr/>
      </dsp:nvSpPr>
      <dsp:spPr>
        <a:xfrm>
          <a:off x="5770684" y="963269"/>
          <a:ext cx="3330627" cy="1016201"/>
        </a:xfrm>
        <a:custGeom>
          <a:avLst/>
          <a:gdLst/>
          <a:ahLst/>
          <a:cxnLst/>
          <a:rect l="0" t="0" r="0" b="0"/>
          <a:pathLst>
            <a:path>
              <a:moveTo>
                <a:pt x="0" y="0"/>
              </a:moveTo>
              <a:lnTo>
                <a:pt x="0" y="519431"/>
              </a:lnTo>
              <a:lnTo>
                <a:pt x="3330627" y="519431"/>
              </a:lnTo>
              <a:lnTo>
                <a:pt x="3330627" y="1016201"/>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FC2F6A-C3A3-4833-A89B-99C833C2C462}">
      <dsp:nvSpPr>
        <dsp:cNvPr id="0" name=""/>
        <dsp:cNvSpPr/>
      </dsp:nvSpPr>
      <dsp:spPr>
        <a:xfrm>
          <a:off x="2814479" y="963269"/>
          <a:ext cx="2956204" cy="1016201"/>
        </a:xfrm>
        <a:custGeom>
          <a:avLst/>
          <a:gdLst/>
          <a:ahLst/>
          <a:cxnLst/>
          <a:rect l="0" t="0" r="0" b="0"/>
          <a:pathLst>
            <a:path>
              <a:moveTo>
                <a:pt x="2956204" y="0"/>
              </a:moveTo>
              <a:lnTo>
                <a:pt x="2956204" y="519431"/>
              </a:lnTo>
              <a:lnTo>
                <a:pt x="0" y="519431"/>
              </a:lnTo>
              <a:lnTo>
                <a:pt x="0" y="1016201"/>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12B7D-5B51-4B9B-B6D6-F02E03F8A791}">
      <dsp:nvSpPr>
        <dsp:cNvPr id="0" name=""/>
        <dsp:cNvSpPr/>
      </dsp:nvSpPr>
      <dsp:spPr>
        <a:xfrm>
          <a:off x="2001007" y="71189"/>
          <a:ext cx="7539354" cy="8920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Parmi les idées échangées, il est important de distinguer les opinions des arguments.</a:t>
          </a:r>
          <a:endParaRPr lang="fr-FR" sz="2400" kern="1200" dirty="0">
            <a:solidFill>
              <a:schemeClr val="bg1"/>
            </a:solidFill>
          </a:endParaRPr>
        </a:p>
      </dsp:txBody>
      <dsp:txXfrm>
        <a:off x="2001007" y="71189"/>
        <a:ext cx="7539354" cy="892079"/>
      </dsp:txXfrm>
    </dsp:sp>
    <dsp:sp modelId="{28398D12-7881-43C1-937F-D4924A50DFD7}">
      <dsp:nvSpPr>
        <dsp:cNvPr id="0" name=""/>
        <dsp:cNvSpPr/>
      </dsp:nvSpPr>
      <dsp:spPr>
        <a:xfrm>
          <a:off x="3284" y="1979470"/>
          <a:ext cx="5622391" cy="2708435"/>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effectLst/>
              <a:latin typeface="Arial" panose="020B0604020202020204" pitchFamily="34" charset="0"/>
              <a:ea typeface="Calibri" panose="020F0502020204030204" pitchFamily="34" charset="0"/>
              <a:cs typeface="Times New Roman" panose="02020603050405020304" pitchFamily="18" charset="0"/>
            </a:rPr>
            <a:t>Une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opinion</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est une affirmation qui résulte d’une croyance soutenue ou exprimée. </a:t>
          </a:r>
        </a:p>
        <a:p>
          <a:pPr marL="0" lvl="0" indent="0" algn="ctr" defTabSz="889000">
            <a:lnSpc>
              <a:spcPct val="90000"/>
            </a:lnSpc>
            <a:spcBef>
              <a:spcPct val="0"/>
            </a:spcBef>
            <a:spcAft>
              <a:spcPct val="35000"/>
            </a:spcAft>
            <a:buNone/>
          </a:pPr>
          <a:r>
            <a:rPr lang="fr-FR" sz="2000" kern="1200" dirty="0">
              <a:effectLst/>
              <a:latin typeface="Arial" panose="020B0604020202020204" pitchFamily="34" charset="0"/>
              <a:ea typeface="Calibri" panose="020F0502020204030204" pitchFamily="34" charset="0"/>
              <a:cs typeface="Times New Roman" panose="02020603050405020304" pitchFamily="18" charset="0"/>
            </a:rPr>
            <a:t>Elle exprime une perception personnelle et subjective des choses qui ne s’appuie pas sur des faits prouvés. </a:t>
          </a:r>
        </a:p>
        <a:p>
          <a:pPr marL="0" lvl="0" indent="0" algn="ctr" defTabSz="889000">
            <a:lnSpc>
              <a:spcPct val="90000"/>
            </a:lnSpc>
            <a:spcBef>
              <a:spcPct val="0"/>
            </a:spcBef>
            <a:spcAft>
              <a:spcPct val="35000"/>
            </a:spcAft>
            <a:buNone/>
          </a:pPr>
          <a:r>
            <a:rPr lang="fr-FR" sz="2000" kern="1200" dirty="0">
              <a:effectLst/>
              <a:latin typeface="Arial" panose="020B0604020202020204" pitchFamily="34" charset="0"/>
              <a:ea typeface="Calibri" panose="020F0502020204030204" pitchFamily="34" charset="0"/>
              <a:cs typeface="Times New Roman" panose="02020603050405020304" pitchFamily="18" charset="0"/>
            </a:rPr>
            <a:t>Attention une opinion n’est pas forcément fausse, elle n’est simplement pas étayée par des preuves.</a:t>
          </a:r>
        </a:p>
      </dsp:txBody>
      <dsp:txXfrm>
        <a:off x="3284" y="1979470"/>
        <a:ext cx="5622391" cy="2708435"/>
      </dsp:txXfrm>
    </dsp:sp>
    <dsp:sp modelId="{22D43B1F-CED3-47D1-A136-7E1D5E2A257A}">
      <dsp:nvSpPr>
        <dsp:cNvPr id="0" name=""/>
        <dsp:cNvSpPr/>
      </dsp:nvSpPr>
      <dsp:spPr>
        <a:xfrm>
          <a:off x="6619214" y="1979470"/>
          <a:ext cx="4964195" cy="2708435"/>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a:effectLst/>
              <a:latin typeface="Arial" panose="020B0604020202020204" pitchFamily="34" charset="0"/>
              <a:ea typeface="Calibri" panose="020F0502020204030204" pitchFamily="34" charset="0"/>
              <a:cs typeface="Times New Roman" panose="02020603050405020304" pitchFamily="18" charset="0"/>
            </a:rPr>
            <a:t>Un </a:t>
          </a:r>
          <a:r>
            <a:rPr lang="fr-FR" sz="2000" b="1" kern="1200">
              <a:effectLst/>
              <a:latin typeface="Arial" panose="020B0604020202020204" pitchFamily="34" charset="0"/>
              <a:ea typeface="Calibri" panose="020F0502020204030204" pitchFamily="34" charset="0"/>
              <a:cs typeface="Times New Roman" panose="02020603050405020304" pitchFamily="18" charset="0"/>
            </a:rPr>
            <a:t>argument</a:t>
          </a:r>
          <a:r>
            <a:rPr lang="fr-FR" sz="2000" kern="1200">
              <a:effectLst/>
              <a:latin typeface="Arial" panose="020B0604020202020204" pitchFamily="34" charset="0"/>
              <a:ea typeface="Calibri" panose="020F0502020204030204" pitchFamily="34" charset="0"/>
              <a:cs typeface="Times New Roman" panose="02020603050405020304" pitchFamily="18" charset="0"/>
            </a:rPr>
            <a:t> est une opinion qui est soutenu par un raisonnement et des propositions objectives et vérifiables qui aboutissent à une conclusion rationnelle qui la justifie et qui en prouve la validité.</a:t>
          </a:r>
          <a:endParaRPr lang="fr-FR" sz="20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6619214" y="1979470"/>
        <a:ext cx="4964195" cy="27084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28E043-AC9B-E943-82F6-2E7943B1A8E8}" type="datetimeFigureOut">
              <a:rPr lang="fr-FR" smtClean="0"/>
              <a:t>28/10/2022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7071F-0CFA-C94B-8B46-38C1CAD58F23}" type="slidenum">
              <a:rPr lang="fr-FR" smtClean="0"/>
              <a:t>‹N°›</a:t>
            </a:fld>
            <a:endParaRPr lang="fr-FR"/>
          </a:p>
        </p:txBody>
      </p:sp>
    </p:spTree>
    <p:extLst>
      <p:ext uri="{BB962C8B-B14F-4D97-AF65-F5344CB8AC3E}">
        <p14:creationId xmlns:p14="http://schemas.microsoft.com/office/powerpoint/2010/main" val="2902947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28/10/2022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28/10/2022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28/10/2022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28/10/2022</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28/10/2022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28/10/2022</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5. Gérer une réunion</a:t>
            </a:r>
            <a:endParaRPr lang="fr-FR" sz="5400" dirty="0"/>
          </a:p>
        </p:txBody>
      </p:sp>
      <p:sp>
        <p:nvSpPr>
          <p:cNvPr id="5" name="ZoneTexte 4">
            <a:extLst>
              <a:ext uri="{FF2B5EF4-FFF2-40B4-BE49-F238E27FC236}">
                <a16:creationId xmlns:a16="http://schemas.microsoft.com/office/drawing/2014/main" id="{9DBA3128-46A0-5680-73AE-2B6B8896748F}"/>
              </a:ext>
            </a:extLst>
          </p:cNvPr>
          <p:cNvSpPr txBox="1"/>
          <p:nvPr/>
        </p:nvSpPr>
        <p:spPr>
          <a:xfrm>
            <a:off x="236113" y="768439"/>
            <a:ext cx="11376338" cy="4001095"/>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5.1. Hiérarchiser les idées</a:t>
            </a:r>
          </a:p>
          <a:p>
            <a:pPr>
              <a:spcBef>
                <a:spcPts val="600"/>
              </a:spcBef>
              <a:spcAft>
                <a:spcPts val="600"/>
              </a:spcAft>
            </a:pPr>
            <a:endParaRPr lang="fr-FR" sz="2800" b="1" dirty="0">
              <a:effectLst/>
              <a:latin typeface="Arial" panose="020B0604020202020204" pitchFamily="34" charset="0"/>
              <a:ea typeface="Times New Roman" panose="02020603050405020304" pitchFamily="18" charset="0"/>
              <a:cs typeface="Arial" panose="020B0604020202020204" pitchFamily="34" charset="0"/>
            </a:endParaRPr>
          </a:p>
          <a:p>
            <a:pPr marL="717550" algn="just">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Lors d'une réunion au cours de laquelle une décision doit être prise, des avis divergents peuvent s'exprimer. </a:t>
            </a:r>
          </a:p>
          <a:p>
            <a:pPr marL="717550" algn="ctr">
              <a:spcBef>
                <a:spcPts val="600"/>
              </a:spcBef>
            </a:pPr>
            <a:endParaRPr lang="fr-FR" sz="2800" dirty="0">
              <a:effectLst/>
              <a:latin typeface="Arial" panose="020B0604020202020204" pitchFamily="34" charset="0"/>
              <a:ea typeface="Calibri" panose="020F0502020204030204" pitchFamily="34" charset="0"/>
              <a:cs typeface="Times New Roman" panose="02020603050405020304" pitchFamily="18" charset="0"/>
            </a:endParaRPr>
          </a:p>
          <a:p>
            <a:pPr marL="717550" algn="ctr">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Chaque intervenant cherche à convaincre l’auditoire de la validité de son avis en structurant ses propos d’une façon qu’il pense cohérente. </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9DBA3128-46A0-5680-73AE-2B6B8896748F}"/>
              </a:ext>
            </a:extLst>
          </p:cNvPr>
          <p:cNvSpPr txBox="1"/>
          <p:nvPr/>
        </p:nvSpPr>
        <p:spPr>
          <a:xfrm>
            <a:off x="60101" y="111616"/>
            <a:ext cx="11410682" cy="523220"/>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5.1. Hiérarchiser les idées</a:t>
            </a:r>
          </a:p>
        </p:txBody>
      </p:sp>
      <p:graphicFrame>
        <p:nvGraphicFramePr>
          <p:cNvPr id="3" name="Diagramme 2">
            <a:extLst>
              <a:ext uri="{FF2B5EF4-FFF2-40B4-BE49-F238E27FC236}">
                <a16:creationId xmlns:a16="http://schemas.microsoft.com/office/drawing/2014/main" id="{CCBFCF07-4AB8-1D36-81AC-42939FD35338}"/>
              </a:ext>
            </a:extLst>
          </p:cNvPr>
          <p:cNvGraphicFramePr/>
          <p:nvPr>
            <p:extLst>
              <p:ext uri="{D42A27DB-BD31-4B8C-83A1-F6EECF244321}">
                <p14:modId xmlns:p14="http://schemas.microsoft.com/office/powerpoint/2010/main" val="1437629313"/>
              </p:ext>
            </p:extLst>
          </p:nvPr>
        </p:nvGraphicFramePr>
        <p:xfrm>
          <a:off x="227526" y="738389"/>
          <a:ext cx="11586694" cy="4781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0191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9DBA3128-46A0-5680-73AE-2B6B8896748F}"/>
              </a:ext>
            </a:extLst>
          </p:cNvPr>
          <p:cNvSpPr txBox="1"/>
          <p:nvPr/>
        </p:nvSpPr>
        <p:spPr>
          <a:xfrm>
            <a:off x="253285" y="201768"/>
            <a:ext cx="11264721" cy="5801588"/>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5.1. Hiérarchiser les idées</a:t>
            </a:r>
          </a:p>
          <a:p>
            <a:pPr algn="just">
              <a:spcBef>
                <a:spcPts val="600"/>
              </a:spcBef>
            </a:pPr>
            <a:endParaRPr lang="fr-FR" dirty="0">
              <a:latin typeface="Arial" panose="020B0604020202020204" pitchFamily="34" charset="0"/>
              <a:ea typeface="Calibri" panose="020F0502020204030204" pitchFamily="34" charset="0"/>
              <a:cs typeface="Times New Roman" panose="02020603050405020304" pitchFamily="18" charset="0"/>
            </a:endParaRPr>
          </a:p>
          <a:p>
            <a:pPr marL="536575" algn="just">
              <a:spcBef>
                <a:spcPts val="30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Pour faire avancer un débat de façon constructive, il est important d'analyser les idées échangées et de faire le tri entre les opinions et les arguments. </a:t>
            </a:r>
          </a:p>
          <a:p>
            <a:pPr marL="536575" algn="just">
              <a:spcBef>
                <a:spcPts val="30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 argument font avancer la discussion vers une prise de décision rationnelle alors que les opinions sont le plus souvent stérile dans la discussion.</a:t>
            </a:r>
          </a:p>
          <a:p>
            <a:pPr marL="536575" algn="ctr">
              <a:spcBef>
                <a:spcPts val="30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Par ailleurs, il est important de permettre à tous les participants de s’exprimer afin de réduire les conflits ultérieurs et cela quelle que soit les idées avancées. </a:t>
            </a:r>
            <a:r>
              <a:rPr lang="fr-FR" sz="24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Mais cela ne signifie pas que toutes les idées échangées aient le même poids ou la même valeur. De nouveau il faut faire le tri entre opinions et arguments.</a:t>
            </a:r>
          </a:p>
        </p:txBody>
      </p:sp>
    </p:spTree>
    <p:extLst>
      <p:ext uri="{BB962C8B-B14F-4D97-AF65-F5344CB8AC3E}">
        <p14:creationId xmlns:p14="http://schemas.microsoft.com/office/powerpoint/2010/main" val="31845096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5. Gérer une réunion</a:t>
            </a:r>
            <a:endParaRPr lang="fr-FR" sz="5400" dirty="0"/>
          </a:p>
        </p:txBody>
      </p:sp>
      <p:sp>
        <p:nvSpPr>
          <p:cNvPr id="4" name="ZoneTexte 3">
            <a:extLst>
              <a:ext uri="{FF2B5EF4-FFF2-40B4-BE49-F238E27FC236}">
                <a16:creationId xmlns:a16="http://schemas.microsoft.com/office/drawing/2014/main" id="{EA848BDE-9701-613B-45CB-518BF9031D2C}"/>
              </a:ext>
            </a:extLst>
          </p:cNvPr>
          <p:cNvSpPr txBox="1"/>
          <p:nvPr/>
        </p:nvSpPr>
        <p:spPr>
          <a:xfrm>
            <a:off x="201769" y="777025"/>
            <a:ext cx="10749566" cy="3924151"/>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5.2 Les biais de communication</a:t>
            </a:r>
          </a:p>
          <a:p>
            <a:pPr algn="just">
              <a:spcBef>
                <a:spcPts val="600"/>
              </a:spcBef>
            </a:pPr>
            <a:endParaRPr lang="fr-FR" sz="2800" dirty="0">
              <a:effectLst/>
              <a:latin typeface="Arial" panose="020B0604020202020204" pitchFamily="34" charset="0"/>
              <a:ea typeface="Calibri" panose="020F0502020204030204" pitchFamily="34" charset="0"/>
              <a:cs typeface="Arial" panose="020B0604020202020204" pitchFamily="34" charset="0"/>
            </a:endParaRPr>
          </a:p>
          <a:p>
            <a:pPr marL="806450" algn="just">
              <a:spcBef>
                <a:spcPts val="600"/>
              </a:spcBef>
            </a:pPr>
            <a:r>
              <a:rPr lang="fr-FR" sz="2800" dirty="0">
                <a:effectLst/>
                <a:latin typeface="Arial" panose="020B0604020202020204" pitchFamily="34" charset="0"/>
                <a:ea typeface="Calibri" panose="020F0502020204030204" pitchFamily="34" charset="0"/>
                <a:cs typeface="Arial" panose="020B0604020202020204" pitchFamily="34" charset="0"/>
              </a:rPr>
              <a:t>en politique par exemple il n'est pas rare qu'une personne dissimule une opinion par un argumentaire qui repose sur des données fausses, déformées ou des fakes news. </a:t>
            </a:r>
          </a:p>
          <a:p>
            <a:pPr marL="806450" algn="just">
              <a:spcBef>
                <a:spcPts val="600"/>
              </a:spcBef>
            </a:pPr>
            <a:endParaRPr lang="fr-FR" sz="2800" dirty="0">
              <a:latin typeface="Arial" panose="020B0604020202020204" pitchFamily="34" charset="0"/>
              <a:ea typeface="Calibri" panose="020F0502020204030204" pitchFamily="34" charset="0"/>
              <a:cs typeface="Arial" panose="020B0604020202020204" pitchFamily="34" charset="0"/>
            </a:endParaRPr>
          </a:p>
          <a:p>
            <a:pPr marL="806450" algn="ctr">
              <a:spcBef>
                <a:spcPts val="600"/>
              </a:spcBef>
            </a:pPr>
            <a:r>
              <a:rPr lang="fr-FR" sz="2800" b="1" dirty="0">
                <a:effectLst/>
                <a:latin typeface="Arial" panose="020B0604020202020204" pitchFamily="34" charset="0"/>
                <a:ea typeface="Calibri" panose="020F0502020204030204" pitchFamily="34" charset="0"/>
                <a:cs typeface="Arial" panose="020B0604020202020204" pitchFamily="34" charset="0"/>
              </a:rPr>
              <a:t>Un argument pour être fiable doit reposer sur des sources fiables et contrôlées.</a:t>
            </a:r>
          </a:p>
        </p:txBody>
      </p:sp>
    </p:spTree>
    <p:extLst>
      <p:ext uri="{BB962C8B-B14F-4D97-AF65-F5344CB8AC3E}">
        <p14:creationId xmlns:p14="http://schemas.microsoft.com/office/powerpoint/2010/main" val="22915906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5. Gérer une réunion</a:t>
            </a:r>
            <a:endParaRPr lang="fr-FR" sz="5400" dirty="0"/>
          </a:p>
        </p:txBody>
      </p:sp>
      <p:sp>
        <p:nvSpPr>
          <p:cNvPr id="4" name="ZoneTexte 3">
            <a:extLst>
              <a:ext uri="{FF2B5EF4-FFF2-40B4-BE49-F238E27FC236}">
                <a16:creationId xmlns:a16="http://schemas.microsoft.com/office/drawing/2014/main" id="{EA848BDE-9701-613B-45CB-518BF9031D2C}"/>
              </a:ext>
            </a:extLst>
          </p:cNvPr>
          <p:cNvSpPr txBox="1"/>
          <p:nvPr/>
        </p:nvSpPr>
        <p:spPr>
          <a:xfrm>
            <a:off x="201769" y="777025"/>
            <a:ext cx="11127346" cy="4970591"/>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5.2 Les biais de communication</a:t>
            </a:r>
          </a:p>
          <a:p>
            <a:pPr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536575" indent="-73025" algn="just">
              <a:spcBef>
                <a:spcPts val="600"/>
              </a:spcBef>
            </a:pPr>
            <a:r>
              <a:rPr lang="fr-FR" sz="2400" dirty="0">
                <a:effectLst/>
                <a:latin typeface="Arial" panose="020B0604020202020204" pitchFamily="34" charset="0"/>
                <a:ea typeface="Calibri" panose="020F0502020204030204" pitchFamily="34" charset="0"/>
                <a:cs typeface="Arial" panose="020B0604020202020204" pitchFamily="34" charset="0"/>
              </a:rPr>
              <a:t>Chaque individu et unique et peut avoir une perception différente de la réalité. Cela signifie-t-il qu'il peut y avoir plusieurs vérités ? ou des vérités alternatives (Trump) ? </a:t>
            </a:r>
          </a:p>
          <a:p>
            <a:pPr marL="806450" indent="-342900"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806450" lvl="0" indent="-342900" algn="just">
              <a:spcBef>
                <a:spcPts val="600"/>
              </a:spcBef>
              <a:spcAft>
                <a:spcPts val="0"/>
              </a:spcAft>
              <a:buFont typeface="Symbol" panose="05050102010706020507" pitchFamily="18" charset="2"/>
              <a:buChar char=""/>
            </a:pPr>
            <a:r>
              <a:rPr lang="fr-FR" sz="2400" dirty="0">
                <a:effectLst/>
                <a:latin typeface="Arial" panose="020B0604020202020204" pitchFamily="34" charset="0"/>
                <a:ea typeface="Calibri" panose="020F0502020204030204" pitchFamily="34" charset="0"/>
                <a:cs typeface="Arial" panose="020B0604020202020204" pitchFamily="34" charset="0"/>
              </a:rPr>
              <a:t>Lorsque la vérité repose sur des opinions subjectives alors on peut admettre qu'il existe des vérités différentes (la perception de la beauté n'est pas la même selon les individus. un tableau de Picasso ou de Miro peut-être un chef-d'œuvre pour certains et sans intérêt pour d'autres). Dans ce cas la personne exprimé SA vérité et pas LA vérité et les deux opinions sont valables.</a:t>
            </a:r>
          </a:p>
        </p:txBody>
      </p:sp>
    </p:spTree>
    <p:extLst>
      <p:ext uri="{BB962C8B-B14F-4D97-AF65-F5344CB8AC3E}">
        <p14:creationId xmlns:p14="http://schemas.microsoft.com/office/powerpoint/2010/main" val="10585581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5. Gérer une réunion</a:t>
            </a:r>
            <a:endParaRPr lang="fr-FR" sz="5400" dirty="0"/>
          </a:p>
        </p:txBody>
      </p:sp>
      <p:sp>
        <p:nvSpPr>
          <p:cNvPr id="4" name="ZoneTexte 3">
            <a:extLst>
              <a:ext uri="{FF2B5EF4-FFF2-40B4-BE49-F238E27FC236}">
                <a16:creationId xmlns:a16="http://schemas.microsoft.com/office/drawing/2014/main" id="{EA848BDE-9701-613B-45CB-518BF9031D2C}"/>
              </a:ext>
            </a:extLst>
          </p:cNvPr>
          <p:cNvSpPr txBox="1"/>
          <p:nvPr/>
        </p:nvSpPr>
        <p:spPr>
          <a:xfrm>
            <a:off x="201769" y="777025"/>
            <a:ext cx="11127346" cy="4447371"/>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5.2 Les biais de communication</a:t>
            </a:r>
          </a:p>
          <a:p>
            <a:pPr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algn="just">
              <a:spcBef>
                <a:spcPts val="600"/>
              </a:spcBef>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536575" lvl="0" algn="ctr"/>
            <a:r>
              <a:rPr lang="fr-FR" sz="2400" dirty="0">
                <a:effectLst/>
                <a:latin typeface="Arial" panose="020B0604020202020204" pitchFamily="34" charset="0"/>
                <a:ea typeface="Calibri" panose="020F0502020204030204" pitchFamily="34" charset="0"/>
                <a:cs typeface="Arial" panose="020B0604020202020204" pitchFamily="34" charset="0"/>
              </a:rPr>
              <a:t>D’autres vérités reposent sur des faits tangibles, objectifs, vérifiables. </a:t>
            </a:r>
          </a:p>
          <a:p>
            <a:pPr marL="536575" lvl="0" algn="just"/>
            <a:endParaRPr lang="fr-FR" sz="2400" dirty="0">
              <a:latin typeface="Arial" panose="020B0604020202020204" pitchFamily="34" charset="0"/>
              <a:ea typeface="Calibri" panose="020F0502020204030204" pitchFamily="34" charset="0"/>
              <a:cs typeface="Arial" panose="020B0604020202020204" pitchFamily="34" charset="0"/>
            </a:endParaRPr>
          </a:p>
          <a:p>
            <a:pPr marL="536575" lvl="0" algn="just"/>
            <a:r>
              <a:rPr lang="fr-FR" sz="2400" dirty="0">
                <a:effectLst/>
                <a:latin typeface="Arial" panose="020B0604020202020204" pitchFamily="34" charset="0"/>
                <a:ea typeface="Calibri" panose="020F0502020204030204" pitchFamily="34" charset="0"/>
                <a:cs typeface="Arial" panose="020B0604020202020204" pitchFamily="34" charset="0"/>
              </a:rPr>
              <a:t>Celles-ci ne peuvent pas être contestées sauf à prouver que les faits énoncés ne sont pas tangibles, objectifs et vérifiables. </a:t>
            </a:r>
          </a:p>
          <a:p>
            <a:pPr marL="536575" lvl="0" algn="just"/>
            <a:endParaRPr lang="fr-FR" sz="2400" dirty="0">
              <a:latin typeface="Arial" panose="020B0604020202020204" pitchFamily="34" charset="0"/>
              <a:ea typeface="Calibri" panose="020F0502020204030204" pitchFamily="34" charset="0"/>
              <a:cs typeface="Arial" panose="020B0604020202020204" pitchFamily="34" charset="0"/>
            </a:endParaRPr>
          </a:p>
          <a:p>
            <a:pPr marL="536575" lvl="0" algn="just"/>
            <a:r>
              <a:rPr lang="fr-FR" sz="2400" dirty="0">
                <a:effectLst/>
                <a:latin typeface="Arial" panose="020B0604020202020204" pitchFamily="34" charset="0"/>
                <a:ea typeface="Calibri" panose="020F0502020204030204" pitchFamily="34" charset="0"/>
                <a:cs typeface="Arial" panose="020B0604020202020204" pitchFamily="34" charset="0"/>
              </a:rPr>
              <a:t>Si l’argumentation est sérieuse elle est difficilement contestable (la vaccination réduit la mortalité et c’est une réalité prouvée par tous les organismes nationaux et internationaux).</a:t>
            </a:r>
          </a:p>
        </p:txBody>
      </p:sp>
    </p:spTree>
    <p:extLst>
      <p:ext uri="{BB962C8B-B14F-4D97-AF65-F5344CB8AC3E}">
        <p14:creationId xmlns:p14="http://schemas.microsoft.com/office/powerpoint/2010/main" val="5490414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302</TotalTime>
  <Words>503</Words>
  <Application>Microsoft Office PowerPoint</Application>
  <PresentationFormat>Grand écran</PresentationFormat>
  <Paragraphs>38</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Century Gothic</vt:lpstr>
      <vt:lpstr>Symbol</vt:lpstr>
      <vt:lpstr>Wingdings 3</vt:lpstr>
      <vt:lpstr>Ion</vt:lpstr>
      <vt:lpstr>5. Gérer une réunion</vt:lpstr>
      <vt:lpstr>Présentation PowerPoint</vt:lpstr>
      <vt:lpstr>Présentation PowerPoint</vt:lpstr>
      <vt:lpstr>5. Gérer une réunion</vt:lpstr>
      <vt:lpstr>5. Gérer une réunion</vt:lpstr>
      <vt:lpstr>5. Gérer une réunion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2022-10-28T21:35:32Z</dcterms:modified>
</cp:coreProperties>
</file>