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
  </p:notesMasterIdLst>
  <p:sldIdLst>
    <p:sldId id="263" r:id="rId2"/>
    <p:sldId id="256" r:id="rId3"/>
    <p:sldId id="264" r:id="rId4"/>
    <p:sldId id="265"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96"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sp>
        <p:nvSpPr>
          <p:cNvPr id="9" name="Rectangle 8">
            <a:extLst>
              <a:ext uri="{FF2B5EF4-FFF2-40B4-BE49-F238E27FC236}">
                <a16:creationId xmlns:a16="http://schemas.microsoft.com/office/drawing/2014/main" id="{85E1398D-07AB-4FF7-9F06-C750A2B09E5F}"/>
              </a:ext>
            </a:extLst>
          </p:cNvPr>
          <p:cNvSpPr/>
          <p:nvPr/>
        </p:nvSpPr>
        <p:spPr>
          <a:xfrm>
            <a:off x="956927" y="1550895"/>
            <a:ext cx="10100345" cy="4555093"/>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communication commerciale regroupe l’ensemble des actions de communication publicitaires destinées à</a:t>
            </a:r>
            <a:r>
              <a:rPr lang="fr-FR" sz="2400" b="1" dirty="0">
                <a:latin typeface="Arial" panose="020B0604020202020204" pitchFamily="34" charset="0"/>
                <a:ea typeface="Calibri" panose="020F0502020204030204" pitchFamily="34" charset="0"/>
                <a:cs typeface="Times New Roman" panose="02020603050405020304" pitchFamily="18" charset="0"/>
              </a:rPr>
              <a:t> favoriser les ventes </a:t>
            </a:r>
            <a:r>
              <a:rPr lang="fr-FR" sz="2400" dirty="0">
                <a:latin typeface="Arial" panose="020B0604020202020204" pitchFamily="34" charset="0"/>
                <a:ea typeface="Calibri" panose="020F0502020204030204" pitchFamily="34" charset="0"/>
                <a:cs typeface="Times New Roman" panose="02020603050405020304" pitchFamily="18" charset="0"/>
              </a:rPr>
              <a:t>ou </a:t>
            </a:r>
            <a:r>
              <a:rPr lang="fr-FR" sz="2400" b="1" dirty="0">
                <a:latin typeface="Arial" panose="020B0604020202020204" pitchFamily="34" charset="0"/>
                <a:ea typeface="Calibri" panose="020F0502020204030204" pitchFamily="34" charset="0"/>
                <a:cs typeface="Times New Roman" panose="02020603050405020304" pitchFamily="18" charset="0"/>
              </a:rPr>
              <a:t>fidéliser </a:t>
            </a:r>
            <a:r>
              <a:rPr lang="fr-FR" sz="2400" dirty="0">
                <a:latin typeface="Arial" panose="020B0604020202020204" pitchFamily="34" charset="0"/>
                <a:ea typeface="Calibri" panose="020F0502020204030204" pitchFamily="34" charset="0"/>
                <a:cs typeface="Times New Roman" panose="02020603050405020304" pitchFamily="18" charset="0"/>
              </a:rPr>
              <a:t>des clients. </a:t>
            </a:r>
          </a:p>
          <a:p>
            <a:pPr algn="ctr">
              <a:spcBef>
                <a:spcPts val="1800"/>
              </a:spcBef>
              <a:spcAft>
                <a:spcPts val="0"/>
              </a:spcAft>
            </a:pPr>
            <a:r>
              <a:rPr lang="fr-FR" sz="2400" b="1" dirty="0">
                <a:solidFill>
                  <a:srgbClr val="FFC000"/>
                </a:solidFill>
                <a:latin typeface="Arial" panose="020B0604020202020204" pitchFamily="34" charset="0"/>
                <a:ea typeface="Calibri" panose="020F0502020204030204" pitchFamily="34" charset="0"/>
                <a:cs typeface="Times New Roman" panose="02020603050405020304" pitchFamily="18" charset="0"/>
              </a:rPr>
              <a:t>L’objectif est de faire connaitre les produits ou services aux acheteurs potentiels, aux prescripteurs, influenceurs ou distributeurs.</a:t>
            </a:r>
          </a:p>
          <a:p>
            <a:pPr>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Bien communiquer, c’est envoyer le bon message, à la bonne personne, au bon moment, au bon endroit et sur le bon support. </a:t>
            </a:r>
          </a:p>
          <a:p>
            <a:pPr algn="ctr">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Pour y parvenir, il faut mettre en place une démarche rationnelle que l’on peut décomposer en 10 étapes.</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4291417682"/>
              </p:ext>
            </p:extLst>
          </p:nvPr>
        </p:nvGraphicFramePr>
        <p:xfrm>
          <a:off x="254232" y="2040028"/>
          <a:ext cx="11355810" cy="3392659"/>
        </p:xfrm>
        <a:graphic>
          <a:graphicData uri="http://schemas.openxmlformats.org/drawingml/2006/table">
            <a:tbl>
              <a:tblPr firstRow="1" firstCol="1" bandRow="1">
                <a:tableStyleId>{125E5076-3810-47DD-B79F-674D7AD40C01}</a:tableStyleId>
              </a:tblPr>
              <a:tblGrid>
                <a:gridCol w="2407602">
                  <a:extLst>
                    <a:ext uri="{9D8B030D-6E8A-4147-A177-3AD203B41FA5}">
                      <a16:colId xmlns:a16="http://schemas.microsoft.com/office/drawing/2014/main" val="20000"/>
                    </a:ext>
                  </a:extLst>
                </a:gridCol>
                <a:gridCol w="8948208">
                  <a:extLst>
                    <a:ext uri="{9D8B030D-6E8A-4147-A177-3AD203B41FA5}">
                      <a16:colId xmlns:a16="http://schemas.microsoft.com/office/drawing/2014/main" val="20001"/>
                    </a:ext>
                  </a:extLst>
                </a:gridCol>
              </a:tblGrid>
              <a:tr h="390379">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2439869">
                <a:tc>
                  <a:txBody>
                    <a:bodyPr/>
                    <a:lstStyle/>
                    <a:p>
                      <a:pPr algn="ctr">
                        <a:spcAft>
                          <a:spcPts val="0"/>
                        </a:spcAft>
                      </a:pPr>
                      <a:r>
                        <a:rPr lang="fr-FR" sz="2400">
                          <a:effectLst/>
                          <a:latin typeface="Arial" panose="020B0604020202020204" pitchFamily="34" charset="0"/>
                          <a:cs typeface="Arial" panose="020B0604020202020204" pitchFamily="34" charset="0"/>
                        </a:rPr>
                        <a:t>1</a:t>
                      </a:r>
                    </a:p>
                    <a:p>
                      <a:pPr algn="ctr">
                        <a:spcAft>
                          <a:spcPts val="0"/>
                        </a:spcAft>
                      </a:pPr>
                      <a:r>
                        <a:rPr lang="fr-FR" sz="2400">
                          <a:effectLst/>
                          <a:latin typeface="Arial" panose="020B0604020202020204" pitchFamily="34" charset="0"/>
                          <a:cs typeface="Arial" panose="020B0604020202020204" pitchFamily="34" charset="0"/>
                        </a:rPr>
                        <a:t>Identifier le</a:t>
                      </a:r>
                    </a:p>
                    <a:p>
                      <a:pPr algn="ctr">
                        <a:spcAft>
                          <a:spcPts val="0"/>
                        </a:spcAft>
                      </a:pPr>
                      <a:r>
                        <a:rPr lang="fr-FR" sz="2400">
                          <a:effectLst/>
                          <a:latin typeface="Arial" panose="020B0604020202020204" pitchFamily="34" charset="0"/>
                          <a:cs typeface="Arial" panose="020B0604020202020204" pitchFamily="34" charset="0"/>
                        </a:rPr>
                        <a:t>contexte de la</a:t>
                      </a:r>
                    </a:p>
                    <a:p>
                      <a:pPr algn="ctr">
                        <a:spcAft>
                          <a:spcPts val="0"/>
                        </a:spcAft>
                      </a:pPr>
                      <a:r>
                        <a:rPr lang="fr-FR" sz="2400">
                          <a:effectLst/>
                          <a:latin typeface="Arial" panose="020B0604020202020204" pitchFamily="34" charset="0"/>
                          <a:cs typeface="Arial" panose="020B0604020202020204" pitchFamily="34" charset="0"/>
                        </a:rPr>
                        <a:t>communication</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400" dirty="0">
                          <a:effectLst/>
                          <a:latin typeface="Arial" panose="020B0604020202020204" pitchFamily="34" charset="0"/>
                          <a:cs typeface="Arial" panose="020B0604020202020204" pitchFamily="34" charset="0"/>
                        </a:rPr>
                        <a:t>Identifier les forces et faiblesses de l’entreprise, de ses produits ou de ses services, de sa communication, les besoins et les attentes des consommateurs, les réclamations des clients, les retours du SAV, etc. </a:t>
                      </a:r>
                    </a:p>
                    <a:p>
                      <a:pPr algn="just">
                        <a:spcBef>
                          <a:spcPts val="300"/>
                        </a:spcBef>
                        <a:spcAft>
                          <a:spcPts val="300"/>
                        </a:spcAft>
                      </a:pPr>
                      <a:r>
                        <a:rPr lang="fr-FR" sz="2400" dirty="0">
                          <a:effectLst/>
                          <a:latin typeface="Arial" panose="020B0604020202020204" pitchFamily="34" charset="0"/>
                          <a:cs typeface="Arial" panose="020B0604020202020204" pitchFamily="34" charset="0"/>
                        </a:rPr>
                        <a:t>Il y a lieu de prendre en compte également la culture de l’entreprise, ses valeurs, sa stratégie de développement et sa politique commerciale. Tous ces éléments réunis vont permettre de définir les objectifs attendus de l’action.</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160972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955270120"/>
              </p:ext>
            </p:extLst>
          </p:nvPr>
        </p:nvGraphicFramePr>
        <p:xfrm>
          <a:off x="254232" y="2040028"/>
          <a:ext cx="11355810" cy="3614152"/>
        </p:xfrm>
        <a:graphic>
          <a:graphicData uri="http://schemas.openxmlformats.org/drawingml/2006/table">
            <a:tbl>
              <a:tblPr firstRow="1" firstCol="1" bandRow="1">
                <a:tableStyleId>{125E5076-3810-47DD-B79F-674D7AD40C01}</a:tableStyleId>
              </a:tblPr>
              <a:tblGrid>
                <a:gridCol w="2407602">
                  <a:extLst>
                    <a:ext uri="{9D8B030D-6E8A-4147-A177-3AD203B41FA5}">
                      <a16:colId xmlns:a16="http://schemas.microsoft.com/office/drawing/2014/main" val="20000"/>
                    </a:ext>
                  </a:extLst>
                </a:gridCol>
                <a:gridCol w="8948208">
                  <a:extLst>
                    <a:ext uri="{9D8B030D-6E8A-4147-A177-3AD203B41FA5}">
                      <a16:colId xmlns:a16="http://schemas.microsoft.com/office/drawing/2014/main" val="20001"/>
                    </a:ext>
                  </a:extLst>
                </a:gridCol>
              </a:tblGrid>
              <a:tr h="498504">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115648">
                <a:tc>
                  <a:txBody>
                    <a:bodyPr/>
                    <a:lstStyle/>
                    <a:p>
                      <a:pPr algn="ctr">
                        <a:spcAft>
                          <a:spcPts val="0"/>
                        </a:spcAft>
                      </a:pPr>
                      <a:r>
                        <a:rPr lang="fr-FR" sz="2400">
                          <a:effectLst/>
                          <a:latin typeface="Arial" panose="020B0604020202020204" pitchFamily="34" charset="0"/>
                          <a:cs typeface="Arial" panose="020B0604020202020204" pitchFamily="34" charset="0"/>
                        </a:rPr>
                        <a:t>1</a:t>
                      </a:r>
                    </a:p>
                    <a:p>
                      <a:pPr algn="ctr">
                        <a:spcAft>
                          <a:spcPts val="0"/>
                        </a:spcAft>
                      </a:pPr>
                      <a:r>
                        <a:rPr lang="fr-FR" sz="2400">
                          <a:effectLst/>
                          <a:latin typeface="Arial" panose="020B0604020202020204" pitchFamily="34" charset="0"/>
                          <a:cs typeface="Arial" panose="020B0604020202020204" pitchFamily="34" charset="0"/>
                        </a:rPr>
                        <a:t>Identifier le</a:t>
                      </a:r>
                    </a:p>
                    <a:p>
                      <a:pPr algn="ctr">
                        <a:spcAft>
                          <a:spcPts val="0"/>
                        </a:spcAft>
                      </a:pPr>
                      <a:r>
                        <a:rPr lang="fr-FR" sz="2400">
                          <a:effectLst/>
                          <a:latin typeface="Arial" panose="020B0604020202020204" pitchFamily="34" charset="0"/>
                          <a:cs typeface="Arial" panose="020B0604020202020204" pitchFamily="34" charset="0"/>
                        </a:rPr>
                        <a:t>contexte de la</a:t>
                      </a:r>
                    </a:p>
                    <a:p>
                      <a:pPr algn="ctr">
                        <a:spcAft>
                          <a:spcPts val="0"/>
                        </a:spcAft>
                      </a:pPr>
                      <a:r>
                        <a:rPr lang="fr-FR" sz="2400">
                          <a:effectLst/>
                          <a:latin typeface="Arial" panose="020B0604020202020204" pitchFamily="34" charset="0"/>
                          <a:cs typeface="Arial" panose="020B0604020202020204" pitchFamily="34" charset="0"/>
                        </a:rPr>
                        <a:t>communication</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400" kern="1200" dirty="0">
                          <a:solidFill>
                            <a:schemeClr val="lt1"/>
                          </a:solidFill>
                          <a:effectLst/>
                          <a:latin typeface="Arial" panose="020B0604020202020204" pitchFamily="34" charset="0"/>
                          <a:ea typeface="+mn-ea"/>
                          <a:cs typeface="Arial" panose="020B0604020202020204" pitchFamily="34" charset="0"/>
                        </a:rPr>
                        <a:t>La matrice MOFF (SWOT) identifie pour une entreprise, un projet, un produit, un service… les forces et faiblesses internes, les opportunités et menaces externes. </a:t>
                      </a:r>
                    </a:p>
                    <a:p>
                      <a:pPr algn="just">
                        <a:spcBef>
                          <a:spcPts val="300"/>
                        </a:spcBef>
                        <a:spcAft>
                          <a:spcPts val="300"/>
                        </a:spcAft>
                      </a:pPr>
                      <a:endParaRPr lang="fr-FR" sz="2400" kern="1200" dirty="0">
                        <a:solidFill>
                          <a:schemeClr val="lt1"/>
                        </a:solidFill>
                        <a:effectLst/>
                        <a:latin typeface="Arial" panose="020B0604020202020204" pitchFamily="34" charset="0"/>
                        <a:ea typeface="+mn-ea"/>
                        <a:cs typeface="Arial" panose="020B0604020202020204" pitchFamily="34" charset="0"/>
                      </a:endParaRPr>
                    </a:p>
                    <a:p>
                      <a:pPr algn="just">
                        <a:spcBef>
                          <a:spcPts val="300"/>
                        </a:spcBef>
                        <a:spcAft>
                          <a:spcPts val="300"/>
                        </a:spcAft>
                      </a:pPr>
                      <a:r>
                        <a:rPr lang="fr-FR" sz="2400" kern="1200" dirty="0">
                          <a:solidFill>
                            <a:schemeClr val="lt1"/>
                          </a:solidFill>
                          <a:effectLst/>
                          <a:latin typeface="Arial" panose="020B0604020202020204" pitchFamily="34" charset="0"/>
                          <a:ea typeface="+mn-ea"/>
                          <a:cs typeface="Arial" panose="020B0604020202020204" pitchFamily="34" charset="0"/>
                        </a:rPr>
                        <a:t>Le diagnostic porte sur : le produit, le marché, le prix, la communication et la distribution. Elle est conçue à partir d’une étude méthodique de la réalité.</a:t>
                      </a: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2176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3" name="Tableau 2">
            <a:extLst>
              <a:ext uri="{FF2B5EF4-FFF2-40B4-BE49-F238E27FC236}">
                <a16:creationId xmlns:a16="http://schemas.microsoft.com/office/drawing/2014/main" id="{26FD1A7B-E1CC-4FFF-B2B9-DD9C57FD5173}"/>
              </a:ext>
            </a:extLst>
          </p:cNvPr>
          <p:cNvGraphicFramePr>
            <a:graphicFrameLocks noGrp="1"/>
          </p:cNvGraphicFramePr>
          <p:nvPr>
            <p:extLst>
              <p:ext uri="{D42A27DB-BD31-4B8C-83A1-F6EECF244321}">
                <p14:modId xmlns:p14="http://schemas.microsoft.com/office/powerpoint/2010/main" val="267567329"/>
              </p:ext>
            </p:extLst>
          </p:nvPr>
        </p:nvGraphicFramePr>
        <p:xfrm>
          <a:off x="557869" y="1329655"/>
          <a:ext cx="10536572" cy="4689827"/>
        </p:xfrm>
        <a:graphic>
          <a:graphicData uri="http://schemas.openxmlformats.org/drawingml/2006/table">
            <a:tbl>
              <a:tblPr firstRow="1" firstCol="1" bandRow="1">
                <a:tableStyleId>{5C22544A-7EE6-4342-B048-85BDC9FD1C3A}</a:tableStyleId>
              </a:tblPr>
              <a:tblGrid>
                <a:gridCol w="621736">
                  <a:extLst>
                    <a:ext uri="{9D8B030D-6E8A-4147-A177-3AD203B41FA5}">
                      <a16:colId xmlns:a16="http://schemas.microsoft.com/office/drawing/2014/main" val="4222590311"/>
                    </a:ext>
                  </a:extLst>
                </a:gridCol>
                <a:gridCol w="4842128">
                  <a:extLst>
                    <a:ext uri="{9D8B030D-6E8A-4147-A177-3AD203B41FA5}">
                      <a16:colId xmlns:a16="http://schemas.microsoft.com/office/drawing/2014/main" val="3225506661"/>
                    </a:ext>
                  </a:extLst>
                </a:gridCol>
                <a:gridCol w="5072708">
                  <a:extLst>
                    <a:ext uri="{9D8B030D-6E8A-4147-A177-3AD203B41FA5}">
                      <a16:colId xmlns:a16="http://schemas.microsoft.com/office/drawing/2014/main" val="1459256369"/>
                    </a:ext>
                  </a:extLst>
                </a:gridCol>
              </a:tblGrid>
              <a:tr h="463395">
                <a:tc rowSpan="2">
                  <a:txBody>
                    <a:bodyPr/>
                    <a:lstStyle/>
                    <a:p>
                      <a:pPr marL="71755" marR="71755" algn="ctr">
                        <a:spcBef>
                          <a:spcPts val="835"/>
                        </a:spcBef>
                        <a:spcAft>
                          <a:spcPts val="0"/>
                        </a:spcAft>
                      </a:pPr>
                      <a:r>
                        <a:rPr lang="fr-FR" sz="2000" dirty="0">
                          <a:effectLst/>
                          <a:latin typeface="Arial" panose="020B0604020202020204" pitchFamily="34" charset="0"/>
                          <a:cs typeface="Arial" panose="020B0604020202020204" pitchFamily="34" charset="0"/>
                        </a:rPr>
                        <a:t>Internes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nchor="ctr">
                    <a:solidFill>
                      <a:schemeClr val="accent2"/>
                    </a:solidFill>
                  </a:tcPr>
                </a:tc>
                <a:tc>
                  <a:txBody>
                    <a:bodyPr/>
                    <a:lstStyle/>
                    <a:p>
                      <a:pPr algn="ctr">
                        <a:spcAft>
                          <a:spcPts val="0"/>
                        </a:spcAft>
                      </a:pPr>
                      <a:r>
                        <a:rPr lang="fr-FR" sz="2000" dirty="0">
                          <a:effectLst/>
                          <a:latin typeface="Arial" panose="020B0604020202020204" pitchFamily="34" charset="0"/>
                          <a:cs typeface="Arial" panose="020B0604020202020204" pitchFamily="34" charset="0"/>
                        </a:rPr>
                        <a:t>Forces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algn="ctr">
                        <a:spcBef>
                          <a:spcPts val="835"/>
                        </a:spcBef>
                        <a:spcAft>
                          <a:spcPts val="0"/>
                        </a:spcAft>
                      </a:pPr>
                      <a:r>
                        <a:rPr lang="fr-FR" sz="2000" dirty="0">
                          <a:effectLst/>
                          <a:latin typeface="Arial" panose="020B0604020202020204" pitchFamily="34" charset="0"/>
                          <a:cs typeface="Arial" panose="020B0604020202020204" pitchFamily="34" charset="0"/>
                        </a:rPr>
                        <a:t>Faiblesses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2"/>
                    </a:solidFill>
                  </a:tcPr>
                </a:tc>
                <a:extLst>
                  <a:ext uri="{0D108BD9-81ED-4DB2-BD59-A6C34878D82A}">
                    <a16:rowId xmlns:a16="http://schemas.microsoft.com/office/drawing/2014/main" val="1836775931"/>
                  </a:ext>
                </a:extLst>
              </a:tr>
              <a:tr h="1861835">
                <a:tc vMerge="1">
                  <a:txBody>
                    <a:bodyPr/>
                    <a:lstStyle/>
                    <a:p>
                      <a:endParaRPr lang="fr-FR"/>
                    </a:p>
                  </a:txBody>
                  <a:tcPr/>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force est un élément positif susceptible de soutenir la réalisation du produit.</a:t>
                      </a:r>
                    </a:p>
                    <a:p>
                      <a:pPr>
                        <a:spcAft>
                          <a:spcPts val="600"/>
                        </a:spcAft>
                      </a:pPr>
                      <a:r>
                        <a:rPr lang="fr-FR" sz="1800" i="1" dirty="0">
                          <a:effectLst/>
                          <a:latin typeface="Arial" panose="020B0604020202020204" pitchFamily="34" charset="0"/>
                          <a:cs typeface="Arial" panose="020B0604020202020204" pitchFamily="34" charset="0"/>
                        </a:rPr>
                        <a:t>Exemple : un avantage lié au produit, à la position sur le marché, au prix, à la notoriété, à l’expérience, à la capacité d’innovation, au financement, etc.</a:t>
                      </a:r>
                      <a:endParaRPr lang="fr-FR" sz="1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faiblesse est un élément négatif susceptible d’aller contre son développement.</a:t>
                      </a:r>
                    </a:p>
                    <a:p>
                      <a:pPr>
                        <a:spcAft>
                          <a:spcPts val="0"/>
                        </a:spcAft>
                      </a:pPr>
                      <a:r>
                        <a:rPr lang="fr-FR" sz="1800" i="1" dirty="0">
                          <a:effectLst/>
                          <a:latin typeface="Arial" panose="020B0604020202020204" pitchFamily="34" charset="0"/>
                          <a:cs typeface="Arial" panose="020B0604020202020204" pitchFamily="34" charset="0"/>
                        </a:rPr>
                        <a:t>Exemple : un désavantage lié au produit, à la position sur le marché, au prix, à la notoriété, à l’expérience, à la capacité d’innovation, au financement, etc.</a:t>
                      </a:r>
                      <a:endParaRPr lang="fr-FR" sz="1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6741826"/>
                  </a:ext>
                </a:extLst>
              </a:tr>
              <a:tr h="467291">
                <a:tc rowSpan="2">
                  <a:txBody>
                    <a:bodyPr/>
                    <a:lstStyle/>
                    <a:p>
                      <a:pPr marL="71755" marR="71755" algn="ctr">
                        <a:spcBef>
                          <a:spcPts val="835"/>
                        </a:spcBef>
                        <a:spcAft>
                          <a:spcPts val="0"/>
                        </a:spcAft>
                      </a:pPr>
                      <a:r>
                        <a:rPr lang="fr-FR" sz="20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nchor="ctr">
                    <a:solidFill>
                      <a:schemeClr val="accent2"/>
                    </a:solidFill>
                  </a:tcPr>
                </a:tc>
                <a:tc>
                  <a:txBody>
                    <a:bodyPr/>
                    <a:lstStyle/>
                    <a:p>
                      <a:pPr marL="0" algn="ctr" defTabSz="457200" rtl="0" eaLnBrk="1" latinLnBrk="0" hangingPunct="1">
                        <a:spcAft>
                          <a:spcPts val="0"/>
                        </a:spcAft>
                      </a:pPr>
                      <a:r>
                        <a:rPr lang="fr-FR" sz="2000" b="1" kern="1200" dirty="0">
                          <a:solidFill>
                            <a:schemeClr val="lt1"/>
                          </a:solidFill>
                          <a:effectLst/>
                          <a:latin typeface="Arial" panose="020B0604020202020204" pitchFamily="34" charset="0"/>
                          <a:ea typeface="+mn-ea"/>
                          <a:cs typeface="Arial" panose="020B0604020202020204" pitchFamily="34" charset="0"/>
                        </a:rPr>
                        <a:t>Opportunités </a:t>
                      </a:r>
                    </a:p>
                  </a:txBody>
                  <a:tcPr marL="68580" marR="68580" marT="0" marB="0" anchor="ctr">
                    <a:solidFill>
                      <a:schemeClr val="accent2"/>
                    </a:solidFill>
                  </a:tcPr>
                </a:tc>
                <a:tc>
                  <a:txBody>
                    <a:bodyPr/>
                    <a:lstStyle/>
                    <a:p>
                      <a:pPr marL="0" algn="ctr" defTabSz="457200" rtl="0" eaLnBrk="1" latinLnBrk="0" hangingPunct="1">
                        <a:spcAft>
                          <a:spcPts val="0"/>
                        </a:spcAft>
                      </a:pPr>
                      <a:r>
                        <a:rPr lang="fr-FR" sz="2000" b="1" kern="1200" dirty="0">
                          <a:solidFill>
                            <a:schemeClr val="lt1"/>
                          </a:solidFill>
                          <a:effectLst/>
                          <a:latin typeface="Arial" panose="020B0604020202020204" pitchFamily="34" charset="0"/>
                          <a:ea typeface="+mn-ea"/>
                          <a:cs typeface="Arial" panose="020B0604020202020204" pitchFamily="34" charset="0"/>
                        </a:rPr>
                        <a:t>Menaces</a:t>
                      </a:r>
                    </a:p>
                  </a:txBody>
                  <a:tcPr marL="68580" marR="68580" marT="0" marB="0" anchor="ctr">
                    <a:solidFill>
                      <a:schemeClr val="accent2"/>
                    </a:solidFill>
                  </a:tcPr>
                </a:tc>
                <a:extLst>
                  <a:ext uri="{0D108BD9-81ED-4DB2-BD59-A6C34878D82A}">
                    <a16:rowId xmlns:a16="http://schemas.microsoft.com/office/drawing/2014/main" val="1217335899"/>
                  </a:ext>
                </a:extLst>
              </a:tr>
              <a:tr h="1762701">
                <a:tc vMerge="1">
                  <a:txBody>
                    <a:bodyPr/>
                    <a:lstStyle/>
                    <a:p>
                      <a:endParaRPr lang="fr-FR"/>
                    </a:p>
                  </a:txBody>
                  <a:tcPr/>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opportunité est un avantage sur la concurrence externe.</a:t>
                      </a:r>
                    </a:p>
                    <a:p>
                      <a:pPr>
                        <a:spcBef>
                          <a:spcPts val="600"/>
                        </a:spcBef>
                        <a:spcAft>
                          <a:spcPts val="600"/>
                        </a:spcAft>
                      </a:pPr>
                      <a:r>
                        <a:rPr lang="fr-FR" sz="1800" i="1" dirty="0">
                          <a:effectLst/>
                          <a:latin typeface="Arial" panose="020B0604020202020204" pitchFamily="34" charset="0"/>
                          <a:cs typeface="Arial" panose="020B0604020202020204" pitchFamily="34" charset="0"/>
                        </a:rPr>
                        <a:t>Exemple : Exploiter une découverte, un nouveau brevet ou une compétence acquise.</a:t>
                      </a:r>
                      <a:endParaRPr lang="fr-FR" sz="1800"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menace est un risque externe susceptible de nuire au produit.</a:t>
                      </a:r>
                    </a:p>
                    <a:p>
                      <a:pPr>
                        <a:spcBef>
                          <a:spcPts val="600"/>
                        </a:spcBef>
                        <a:spcAft>
                          <a:spcPts val="600"/>
                        </a:spcAft>
                      </a:pPr>
                      <a:r>
                        <a:rPr lang="fr-FR" sz="1800" i="1" dirty="0">
                          <a:effectLst/>
                          <a:latin typeface="Arial" panose="020B0604020202020204" pitchFamily="34" charset="0"/>
                          <a:cs typeface="Arial" panose="020B0604020202020204" pitchFamily="34" charset="0"/>
                        </a:rPr>
                        <a:t>Exemple : Arrivée de nouveaux concurrents ou d’une nouvelle réglementation.</a:t>
                      </a:r>
                      <a:endParaRPr lang="fr-FR" sz="1800"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20081124"/>
                  </a:ext>
                </a:extLst>
              </a:tr>
            </a:tbl>
          </a:graphicData>
        </a:graphic>
      </p:graphicFrame>
    </p:spTree>
    <p:extLst>
      <p:ext uri="{BB962C8B-B14F-4D97-AF65-F5344CB8AC3E}">
        <p14:creationId xmlns:p14="http://schemas.microsoft.com/office/powerpoint/2010/main" val="3660798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296</Words>
  <Application>Microsoft Office PowerPoint</Application>
  <PresentationFormat>Grand écran</PresentationFormat>
  <Paragraphs>39</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Chap. 6 - Communication commerciale et institutionnelle A. La communication commerciale</vt:lpstr>
      <vt:lpstr>Chap. 6 - Communication commerciale et institutionnelle A. La communication commerciale</vt:lpstr>
      <vt:lpstr>Chap. 6 - Communication commerciale et institutionnelle A. La communication commerciale</vt:lpstr>
      <vt:lpstr>Chap. 6 - Communication commerciale et institutionnelle A. La communication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4</cp:revision>
  <dcterms:created xsi:type="dcterms:W3CDTF">2019-09-15T18:05:13Z</dcterms:created>
  <dcterms:modified xsi:type="dcterms:W3CDTF">2019-09-19T12:27:35Z</dcterms:modified>
</cp:coreProperties>
</file>