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2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5A0EB3-A254-4748-8C18-9A8043CB9D0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FB55C0F-E0A4-4335-96AE-8113321E3900}">
      <dgm:prSet phldrT="[Texte]"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tables récapitulent des informations dans un fichier de données pour les restituer à l’endroit souhaité dans le document.</a:t>
          </a:r>
          <a:endParaRPr lang="fr-FR" sz="2000" b="1" dirty="0">
            <a:solidFill>
              <a:srgbClr val="FF0000"/>
            </a:solidFill>
          </a:endParaRPr>
        </a:p>
      </dgm:t>
    </dgm:pt>
    <dgm:pt modelId="{C1AC351F-2922-4ED5-9D42-D66E3C895F15}" type="parTrans" cxnId="{B16211BC-9A9F-4D90-A988-40993F3C6E80}">
      <dgm:prSet/>
      <dgm:spPr/>
      <dgm:t>
        <a:bodyPr/>
        <a:lstStyle/>
        <a:p>
          <a:endParaRPr lang="fr-FR" sz="2000"/>
        </a:p>
      </dgm:t>
    </dgm:pt>
    <dgm:pt modelId="{E1104721-75CA-4304-BEBE-ADE81828BB3A}" type="sibTrans" cxnId="{B16211BC-9A9F-4D90-A988-40993F3C6E80}">
      <dgm:prSet/>
      <dgm:spPr/>
      <dgm:t>
        <a:bodyPr/>
        <a:lstStyle/>
        <a:p>
          <a:endParaRPr lang="fr-FR" sz="2000"/>
        </a:p>
      </dgm:t>
    </dgm:pt>
    <dgm:pt modelId="{0B85A6EA-9908-40FE-ACC5-596609889CA2}">
      <dgm:prSet custT="1"/>
      <dgm:spPr/>
      <dgm:t>
        <a:bodyPr/>
        <a:lstStyle/>
        <a:p>
          <a:pPr algn="l"/>
          <a:r>
            <a:rPr lang="fr-FR" sz="16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</a:t>
          </a:r>
          <a:r>
            <a:rPr lang="fr-FR" sz="1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table des matières</a:t>
          </a:r>
          <a:r>
            <a:rPr lang="fr-FR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 récapitule le sommaire des titres et sous-titres avec leur pagination.</a:t>
          </a:r>
        </a:p>
      </dgm:t>
    </dgm:pt>
    <dgm:pt modelId="{AEBAF2AB-5B65-4A41-8E4B-C02F6231DE4F}" type="parTrans" cxnId="{74982D1D-3BA5-423F-9193-0BF01E617085}">
      <dgm:prSet/>
      <dgm:spPr/>
      <dgm:t>
        <a:bodyPr/>
        <a:lstStyle/>
        <a:p>
          <a:endParaRPr lang="fr-FR" sz="2000"/>
        </a:p>
      </dgm:t>
    </dgm:pt>
    <dgm:pt modelId="{48A01810-A5CF-4BCE-A4CE-511D282FE1E9}" type="sibTrans" cxnId="{74982D1D-3BA5-423F-9193-0BF01E617085}">
      <dgm:prSet/>
      <dgm:spPr/>
      <dgm:t>
        <a:bodyPr/>
        <a:lstStyle/>
        <a:p>
          <a:endParaRPr lang="fr-FR" sz="2000"/>
        </a:p>
      </dgm:t>
    </dgm:pt>
    <dgm:pt modelId="{671627A5-9635-428B-BFD1-7F909DAB33C4}">
      <dgm:prSet custT="1"/>
      <dgm:spPr/>
      <dgm:t>
        <a:bodyPr/>
        <a:lstStyle/>
        <a:p>
          <a:pPr algn="l"/>
          <a:r>
            <a:rPr lang="fr-FR" sz="1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table de l’index </a:t>
          </a:r>
          <a:r>
            <a:rPr lang="fr-FR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récapitule les mots-clés du texte (</a:t>
          </a:r>
          <a:r>
            <a:rPr lang="fr-FR" sz="1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entrée d’index</a:t>
          </a:r>
          <a:r>
            <a:rPr lang="fr-FR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) avec les numéros des pages sur lesquelles chaque itération se trouve.</a:t>
          </a:r>
        </a:p>
      </dgm:t>
    </dgm:pt>
    <dgm:pt modelId="{801FEE66-3176-4DBC-9B55-F29D9081A662}" type="parTrans" cxnId="{A8CF891B-8661-40C8-A69C-53A935260BE2}">
      <dgm:prSet/>
      <dgm:spPr/>
      <dgm:t>
        <a:bodyPr/>
        <a:lstStyle/>
        <a:p>
          <a:endParaRPr lang="fr-FR" sz="2000"/>
        </a:p>
      </dgm:t>
    </dgm:pt>
    <dgm:pt modelId="{0F766A47-AC2F-48D4-87F9-A5644FE85A8D}" type="sibTrans" cxnId="{A8CF891B-8661-40C8-A69C-53A935260BE2}">
      <dgm:prSet/>
      <dgm:spPr/>
      <dgm:t>
        <a:bodyPr/>
        <a:lstStyle/>
        <a:p>
          <a:endParaRPr lang="fr-FR" sz="2000"/>
        </a:p>
      </dgm:t>
    </dgm:pt>
    <dgm:pt modelId="{78039263-26BB-41E9-9085-B1ADBDF03B47}">
      <dgm:prSet custT="1"/>
      <dgm:spPr/>
      <dgm:t>
        <a:bodyPr/>
        <a:lstStyle/>
        <a:p>
          <a:pPr algn="l"/>
          <a:r>
            <a:rPr lang="fr-FR" sz="1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table des citations ou bibliographie </a:t>
          </a:r>
          <a:r>
            <a:rPr lang="fr-FR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récapitule les citations ou références bibliographiques citées dans l’ouvrage.</a:t>
          </a:r>
        </a:p>
      </dgm:t>
    </dgm:pt>
    <dgm:pt modelId="{5BA05F00-6969-4CCB-87C4-AAA2809380B2}" type="parTrans" cxnId="{3792BD5F-47DD-4250-ADB3-2DFE0E2B4639}">
      <dgm:prSet/>
      <dgm:spPr/>
      <dgm:t>
        <a:bodyPr/>
        <a:lstStyle/>
        <a:p>
          <a:endParaRPr lang="fr-FR" sz="2000"/>
        </a:p>
      </dgm:t>
    </dgm:pt>
    <dgm:pt modelId="{066C6259-440D-4609-AA7A-264ED5AE04D0}" type="sibTrans" cxnId="{3792BD5F-47DD-4250-ADB3-2DFE0E2B4639}">
      <dgm:prSet/>
      <dgm:spPr/>
      <dgm:t>
        <a:bodyPr/>
        <a:lstStyle/>
        <a:p>
          <a:endParaRPr lang="fr-FR" sz="2000"/>
        </a:p>
      </dgm:t>
    </dgm:pt>
    <dgm:pt modelId="{C17BCB1F-B64F-473C-B1EF-6CDE1283AD00}">
      <dgm:prSet custT="1"/>
      <dgm:spPr/>
      <dgm:t>
        <a:bodyPr/>
        <a:lstStyle/>
        <a:p>
          <a:pPr algn="l"/>
          <a:r>
            <a:rPr lang="fr-FR" sz="1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table des références </a:t>
          </a:r>
          <a:r>
            <a:rPr lang="fr-FR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récapitule des références diverses : illustrations, photographies, juridiques, etc.</a:t>
          </a:r>
        </a:p>
      </dgm:t>
    </dgm:pt>
    <dgm:pt modelId="{578E0EA8-8904-4BE6-8DD6-8F232FDF6C0C}" type="parTrans" cxnId="{6B7B38D2-100C-43F2-BB26-D2BAD2FFE9DF}">
      <dgm:prSet/>
      <dgm:spPr/>
      <dgm:t>
        <a:bodyPr/>
        <a:lstStyle/>
        <a:p>
          <a:endParaRPr lang="fr-FR" sz="2000"/>
        </a:p>
      </dgm:t>
    </dgm:pt>
    <dgm:pt modelId="{700DBC41-464F-448B-9268-C1554CFF7984}" type="sibTrans" cxnId="{6B7B38D2-100C-43F2-BB26-D2BAD2FFE9DF}">
      <dgm:prSet/>
      <dgm:spPr/>
      <dgm:t>
        <a:bodyPr/>
        <a:lstStyle/>
        <a:p>
          <a:endParaRPr lang="fr-FR" sz="2000"/>
        </a:p>
      </dgm:t>
    </dgm:pt>
    <dgm:pt modelId="{DD4258D2-FBC1-4AD1-84D1-F14E8DE24E05}" type="pres">
      <dgm:prSet presAssocID="{F35A0EB3-A254-4748-8C18-9A8043CB9D0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BB5568F-5EA1-4E40-84E0-7514B38E27D0}" type="pres">
      <dgm:prSet presAssocID="{2FB55C0F-E0A4-4335-96AE-8113321E3900}" presName="root" presStyleCnt="0"/>
      <dgm:spPr/>
    </dgm:pt>
    <dgm:pt modelId="{2781D81B-07C0-452D-BD8C-229C1E48B222}" type="pres">
      <dgm:prSet presAssocID="{2FB55C0F-E0A4-4335-96AE-8113321E3900}" presName="rootComposite" presStyleCnt="0"/>
      <dgm:spPr/>
    </dgm:pt>
    <dgm:pt modelId="{A15891A1-FBF2-4379-B9D3-6D41AF872AFB}" type="pres">
      <dgm:prSet presAssocID="{2FB55C0F-E0A4-4335-96AE-8113321E3900}" presName="rootText" presStyleLbl="node1" presStyleIdx="0" presStyleCnt="1" custScaleX="670495" custScaleY="98745"/>
      <dgm:spPr/>
    </dgm:pt>
    <dgm:pt modelId="{E173334C-B041-4081-8CB0-083B4C418BCC}" type="pres">
      <dgm:prSet presAssocID="{2FB55C0F-E0A4-4335-96AE-8113321E3900}" presName="rootConnector" presStyleLbl="node1" presStyleIdx="0" presStyleCnt="1"/>
      <dgm:spPr/>
    </dgm:pt>
    <dgm:pt modelId="{2B53C852-A99C-4E07-B4EE-4A0C59E5B7DB}" type="pres">
      <dgm:prSet presAssocID="{2FB55C0F-E0A4-4335-96AE-8113321E3900}" presName="childShape" presStyleCnt="0"/>
      <dgm:spPr/>
    </dgm:pt>
    <dgm:pt modelId="{58004558-0907-4E38-B1B0-F21D21674909}" type="pres">
      <dgm:prSet presAssocID="{AEBAF2AB-5B65-4A41-8E4B-C02F6231DE4F}" presName="Name13" presStyleLbl="parChTrans1D2" presStyleIdx="0" presStyleCnt="4"/>
      <dgm:spPr/>
    </dgm:pt>
    <dgm:pt modelId="{6ACA5150-D1DC-4FFE-965E-2711A7F3A7FD}" type="pres">
      <dgm:prSet presAssocID="{0B85A6EA-9908-40FE-ACC5-596609889CA2}" presName="childText" presStyleLbl="bgAcc1" presStyleIdx="0" presStyleCnt="4" custScaleX="861759">
        <dgm:presLayoutVars>
          <dgm:bulletEnabled val="1"/>
        </dgm:presLayoutVars>
      </dgm:prSet>
      <dgm:spPr/>
    </dgm:pt>
    <dgm:pt modelId="{DC9BD483-22D4-4885-9761-413D1078B1B7}" type="pres">
      <dgm:prSet presAssocID="{801FEE66-3176-4DBC-9B55-F29D9081A662}" presName="Name13" presStyleLbl="parChTrans1D2" presStyleIdx="1" presStyleCnt="4"/>
      <dgm:spPr/>
    </dgm:pt>
    <dgm:pt modelId="{8E6C6357-1B4C-4A24-916A-8FF91916ED08}" type="pres">
      <dgm:prSet presAssocID="{671627A5-9635-428B-BFD1-7F909DAB33C4}" presName="childText" presStyleLbl="bgAcc1" presStyleIdx="1" presStyleCnt="4" custScaleX="861759">
        <dgm:presLayoutVars>
          <dgm:bulletEnabled val="1"/>
        </dgm:presLayoutVars>
      </dgm:prSet>
      <dgm:spPr/>
    </dgm:pt>
    <dgm:pt modelId="{90A2C67C-446D-4099-A239-18F6591618AC}" type="pres">
      <dgm:prSet presAssocID="{5BA05F00-6969-4CCB-87C4-AAA2809380B2}" presName="Name13" presStyleLbl="parChTrans1D2" presStyleIdx="2" presStyleCnt="4"/>
      <dgm:spPr/>
    </dgm:pt>
    <dgm:pt modelId="{F8082D14-A5C3-4F84-96A8-C87E5CFC3B55}" type="pres">
      <dgm:prSet presAssocID="{78039263-26BB-41E9-9085-B1ADBDF03B47}" presName="childText" presStyleLbl="bgAcc1" presStyleIdx="2" presStyleCnt="4" custScaleX="861759">
        <dgm:presLayoutVars>
          <dgm:bulletEnabled val="1"/>
        </dgm:presLayoutVars>
      </dgm:prSet>
      <dgm:spPr/>
    </dgm:pt>
    <dgm:pt modelId="{95EC7701-0ADB-4BA3-9C0D-23DF1FB423E0}" type="pres">
      <dgm:prSet presAssocID="{578E0EA8-8904-4BE6-8DD6-8F232FDF6C0C}" presName="Name13" presStyleLbl="parChTrans1D2" presStyleIdx="3" presStyleCnt="4"/>
      <dgm:spPr/>
    </dgm:pt>
    <dgm:pt modelId="{E4ED0D3C-3AE9-4B96-932F-8226E8E68AAF}" type="pres">
      <dgm:prSet presAssocID="{C17BCB1F-B64F-473C-B1EF-6CDE1283AD00}" presName="childText" presStyleLbl="bgAcc1" presStyleIdx="3" presStyleCnt="4" custScaleX="861759">
        <dgm:presLayoutVars>
          <dgm:bulletEnabled val="1"/>
        </dgm:presLayoutVars>
      </dgm:prSet>
      <dgm:spPr/>
    </dgm:pt>
  </dgm:ptLst>
  <dgm:cxnLst>
    <dgm:cxn modelId="{A8CF891B-8661-40C8-A69C-53A935260BE2}" srcId="{2FB55C0F-E0A4-4335-96AE-8113321E3900}" destId="{671627A5-9635-428B-BFD1-7F909DAB33C4}" srcOrd="1" destOrd="0" parTransId="{801FEE66-3176-4DBC-9B55-F29D9081A662}" sibTransId="{0F766A47-AC2F-48D4-87F9-A5644FE85A8D}"/>
    <dgm:cxn modelId="{74982D1D-3BA5-423F-9193-0BF01E617085}" srcId="{2FB55C0F-E0A4-4335-96AE-8113321E3900}" destId="{0B85A6EA-9908-40FE-ACC5-596609889CA2}" srcOrd="0" destOrd="0" parTransId="{AEBAF2AB-5B65-4A41-8E4B-C02F6231DE4F}" sibTransId="{48A01810-A5CF-4BCE-A4CE-511D282FE1E9}"/>
    <dgm:cxn modelId="{1147EB3D-28C9-47AD-9A1A-4732E1170026}" type="presOf" srcId="{78039263-26BB-41E9-9085-B1ADBDF03B47}" destId="{F8082D14-A5C3-4F84-96A8-C87E5CFC3B55}" srcOrd="0" destOrd="0" presId="urn:microsoft.com/office/officeart/2005/8/layout/hierarchy3"/>
    <dgm:cxn modelId="{3792BD5F-47DD-4250-ADB3-2DFE0E2B4639}" srcId="{2FB55C0F-E0A4-4335-96AE-8113321E3900}" destId="{78039263-26BB-41E9-9085-B1ADBDF03B47}" srcOrd="2" destOrd="0" parTransId="{5BA05F00-6969-4CCB-87C4-AAA2809380B2}" sibTransId="{066C6259-440D-4609-AA7A-264ED5AE04D0}"/>
    <dgm:cxn modelId="{C1773A44-CB3E-4662-8977-940E763769E4}" type="presOf" srcId="{578E0EA8-8904-4BE6-8DD6-8F232FDF6C0C}" destId="{95EC7701-0ADB-4BA3-9C0D-23DF1FB423E0}" srcOrd="0" destOrd="0" presId="urn:microsoft.com/office/officeart/2005/8/layout/hierarchy3"/>
    <dgm:cxn modelId="{FB6EF171-0582-4E69-BC3B-F187A25CC8B3}" type="presOf" srcId="{2FB55C0F-E0A4-4335-96AE-8113321E3900}" destId="{E173334C-B041-4081-8CB0-083B4C418BCC}" srcOrd="1" destOrd="0" presId="urn:microsoft.com/office/officeart/2005/8/layout/hierarchy3"/>
    <dgm:cxn modelId="{2297D059-39FD-49B8-B38E-3B8EA98DEE61}" type="presOf" srcId="{0B85A6EA-9908-40FE-ACC5-596609889CA2}" destId="{6ACA5150-D1DC-4FFE-965E-2711A7F3A7FD}" srcOrd="0" destOrd="0" presId="urn:microsoft.com/office/officeart/2005/8/layout/hierarchy3"/>
    <dgm:cxn modelId="{AD742F8A-1719-4551-AB98-A08D66C8B23E}" type="presOf" srcId="{C17BCB1F-B64F-473C-B1EF-6CDE1283AD00}" destId="{E4ED0D3C-3AE9-4B96-932F-8226E8E68AAF}" srcOrd="0" destOrd="0" presId="urn:microsoft.com/office/officeart/2005/8/layout/hierarchy3"/>
    <dgm:cxn modelId="{48C38E8C-3D2A-43F2-BDB0-88D60C9C8887}" type="presOf" srcId="{671627A5-9635-428B-BFD1-7F909DAB33C4}" destId="{8E6C6357-1B4C-4A24-916A-8FF91916ED08}" srcOrd="0" destOrd="0" presId="urn:microsoft.com/office/officeart/2005/8/layout/hierarchy3"/>
    <dgm:cxn modelId="{FF7E9E9C-1370-47C1-91B8-89D38F73FF5F}" type="presOf" srcId="{2FB55C0F-E0A4-4335-96AE-8113321E3900}" destId="{A15891A1-FBF2-4379-B9D3-6D41AF872AFB}" srcOrd="0" destOrd="0" presId="urn:microsoft.com/office/officeart/2005/8/layout/hierarchy3"/>
    <dgm:cxn modelId="{60D4ACBB-0F68-4736-A7F0-63FE4ED334ED}" type="presOf" srcId="{801FEE66-3176-4DBC-9B55-F29D9081A662}" destId="{DC9BD483-22D4-4885-9761-413D1078B1B7}" srcOrd="0" destOrd="0" presId="urn:microsoft.com/office/officeart/2005/8/layout/hierarchy3"/>
    <dgm:cxn modelId="{B16211BC-9A9F-4D90-A988-40993F3C6E80}" srcId="{F35A0EB3-A254-4748-8C18-9A8043CB9D0A}" destId="{2FB55C0F-E0A4-4335-96AE-8113321E3900}" srcOrd="0" destOrd="0" parTransId="{C1AC351F-2922-4ED5-9D42-D66E3C895F15}" sibTransId="{E1104721-75CA-4304-BEBE-ADE81828BB3A}"/>
    <dgm:cxn modelId="{67810CCD-F6AE-46A2-8960-F1DB428CD8BC}" type="presOf" srcId="{F35A0EB3-A254-4748-8C18-9A8043CB9D0A}" destId="{DD4258D2-FBC1-4AD1-84D1-F14E8DE24E05}" srcOrd="0" destOrd="0" presId="urn:microsoft.com/office/officeart/2005/8/layout/hierarchy3"/>
    <dgm:cxn modelId="{6B7B38D2-100C-43F2-BB26-D2BAD2FFE9DF}" srcId="{2FB55C0F-E0A4-4335-96AE-8113321E3900}" destId="{C17BCB1F-B64F-473C-B1EF-6CDE1283AD00}" srcOrd="3" destOrd="0" parTransId="{578E0EA8-8904-4BE6-8DD6-8F232FDF6C0C}" sibTransId="{700DBC41-464F-448B-9268-C1554CFF7984}"/>
    <dgm:cxn modelId="{359443EE-3BEA-4AC8-B0AD-DC2B0DE21312}" type="presOf" srcId="{AEBAF2AB-5B65-4A41-8E4B-C02F6231DE4F}" destId="{58004558-0907-4E38-B1B0-F21D21674909}" srcOrd="0" destOrd="0" presId="urn:microsoft.com/office/officeart/2005/8/layout/hierarchy3"/>
    <dgm:cxn modelId="{62C165FD-83A1-4746-8E9D-103379941279}" type="presOf" srcId="{5BA05F00-6969-4CCB-87C4-AAA2809380B2}" destId="{90A2C67C-446D-4099-A239-18F6591618AC}" srcOrd="0" destOrd="0" presId="urn:microsoft.com/office/officeart/2005/8/layout/hierarchy3"/>
    <dgm:cxn modelId="{5F5103B2-47A1-49DC-AD9D-2547E882DA32}" type="presParOf" srcId="{DD4258D2-FBC1-4AD1-84D1-F14E8DE24E05}" destId="{1BB5568F-5EA1-4E40-84E0-7514B38E27D0}" srcOrd="0" destOrd="0" presId="urn:microsoft.com/office/officeart/2005/8/layout/hierarchy3"/>
    <dgm:cxn modelId="{682C8ADD-C77D-4809-8ECB-1A557A128C64}" type="presParOf" srcId="{1BB5568F-5EA1-4E40-84E0-7514B38E27D0}" destId="{2781D81B-07C0-452D-BD8C-229C1E48B222}" srcOrd="0" destOrd="0" presId="urn:microsoft.com/office/officeart/2005/8/layout/hierarchy3"/>
    <dgm:cxn modelId="{112DB703-E964-411C-BB4D-B135B776CD77}" type="presParOf" srcId="{2781D81B-07C0-452D-BD8C-229C1E48B222}" destId="{A15891A1-FBF2-4379-B9D3-6D41AF872AFB}" srcOrd="0" destOrd="0" presId="urn:microsoft.com/office/officeart/2005/8/layout/hierarchy3"/>
    <dgm:cxn modelId="{42171D1B-8FF9-4518-827D-CCBEEA0951A6}" type="presParOf" srcId="{2781D81B-07C0-452D-BD8C-229C1E48B222}" destId="{E173334C-B041-4081-8CB0-083B4C418BCC}" srcOrd="1" destOrd="0" presId="urn:microsoft.com/office/officeart/2005/8/layout/hierarchy3"/>
    <dgm:cxn modelId="{FF1A0DF5-0E5F-4AA8-BE7B-9E10496F58EB}" type="presParOf" srcId="{1BB5568F-5EA1-4E40-84E0-7514B38E27D0}" destId="{2B53C852-A99C-4E07-B4EE-4A0C59E5B7DB}" srcOrd="1" destOrd="0" presId="urn:microsoft.com/office/officeart/2005/8/layout/hierarchy3"/>
    <dgm:cxn modelId="{9694A21D-B99B-4018-8A96-5339670B1E82}" type="presParOf" srcId="{2B53C852-A99C-4E07-B4EE-4A0C59E5B7DB}" destId="{58004558-0907-4E38-B1B0-F21D21674909}" srcOrd="0" destOrd="0" presId="urn:microsoft.com/office/officeart/2005/8/layout/hierarchy3"/>
    <dgm:cxn modelId="{E5DC42FD-A195-46AE-A97E-C085D69252AC}" type="presParOf" srcId="{2B53C852-A99C-4E07-B4EE-4A0C59E5B7DB}" destId="{6ACA5150-D1DC-4FFE-965E-2711A7F3A7FD}" srcOrd="1" destOrd="0" presId="urn:microsoft.com/office/officeart/2005/8/layout/hierarchy3"/>
    <dgm:cxn modelId="{E1E9B8E9-E7BE-415C-B0BF-8583E2B31946}" type="presParOf" srcId="{2B53C852-A99C-4E07-B4EE-4A0C59E5B7DB}" destId="{DC9BD483-22D4-4885-9761-413D1078B1B7}" srcOrd="2" destOrd="0" presId="urn:microsoft.com/office/officeart/2005/8/layout/hierarchy3"/>
    <dgm:cxn modelId="{B39E79E1-A97E-4DEF-9D44-EFEC56720401}" type="presParOf" srcId="{2B53C852-A99C-4E07-B4EE-4A0C59E5B7DB}" destId="{8E6C6357-1B4C-4A24-916A-8FF91916ED08}" srcOrd="3" destOrd="0" presId="urn:microsoft.com/office/officeart/2005/8/layout/hierarchy3"/>
    <dgm:cxn modelId="{59D3B410-E6B4-4E77-8188-296861CEAD60}" type="presParOf" srcId="{2B53C852-A99C-4E07-B4EE-4A0C59E5B7DB}" destId="{90A2C67C-446D-4099-A239-18F6591618AC}" srcOrd="4" destOrd="0" presId="urn:microsoft.com/office/officeart/2005/8/layout/hierarchy3"/>
    <dgm:cxn modelId="{3CCE5DCB-142C-418B-BAF0-0976543A3E59}" type="presParOf" srcId="{2B53C852-A99C-4E07-B4EE-4A0C59E5B7DB}" destId="{F8082D14-A5C3-4F84-96A8-C87E5CFC3B55}" srcOrd="5" destOrd="0" presId="urn:microsoft.com/office/officeart/2005/8/layout/hierarchy3"/>
    <dgm:cxn modelId="{7B1F43E9-B33F-48DD-BB08-32A3EEEE69A7}" type="presParOf" srcId="{2B53C852-A99C-4E07-B4EE-4A0C59E5B7DB}" destId="{95EC7701-0ADB-4BA3-9C0D-23DF1FB423E0}" srcOrd="6" destOrd="0" presId="urn:microsoft.com/office/officeart/2005/8/layout/hierarchy3"/>
    <dgm:cxn modelId="{9B1DC87E-F3D2-4333-9612-9C3630356D45}" type="presParOf" srcId="{2B53C852-A99C-4E07-B4EE-4A0C59E5B7DB}" destId="{E4ED0D3C-3AE9-4B96-932F-8226E8E68AA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891A1-FBF2-4379-B9D3-6D41AF872AFB}">
      <dsp:nvSpPr>
        <dsp:cNvPr id="0" name=""/>
        <dsp:cNvSpPr/>
      </dsp:nvSpPr>
      <dsp:spPr>
        <a:xfrm>
          <a:off x="4165" y="360679"/>
          <a:ext cx="8746281" cy="644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tables récapitulent des informations dans un fichier de données pour les restituer à l’endroit souhaité dans le document.</a:t>
          </a:r>
          <a:endParaRPr lang="fr-FR" sz="2000" b="1" kern="1200" dirty="0">
            <a:solidFill>
              <a:srgbClr val="FF0000"/>
            </a:solidFill>
          </a:endParaRPr>
        </a:p>
      </dsp:txBody>
      <dsp:txXfrm>
        <a:off x="23028" y="379542"/>
        <a:ext cx="8708555" cy="606314"/>
      </dsp:txXfrm>
    </dsp:sp>
    <dsp:sp modelId="{58004558-0907-4E38-B1B0-F21D21674909}">
      <dsp:nvSpPr>
        <dsp:cNvPr id="0" name=""/>
        <dsp:cNvSpPr/>
      </dsp:nvSpPr>
      <dsp:spPr>
        <a:xfrm>
          <a:off x="878793" y="1004719"/>
          <a:ext cx="874628" cy="489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169"/>
              </a:lnTo>
              <a:lnTo>
                <a:pt x="874628" y="4891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A5150-D1DC-4FFE-965E-2711A7F3A7FD}">
      <dsp:nvSpPr>
        <dsp:cNvPr id="0" name=""/>
        <dsp:cNvSpPr/>
      </dsp:nvSpPr>
      <dsp:spPr>
        <a:xfrm>
          <a:off x="1753421" y="1167776"/>
          <a:ext cx="8992982" cy="652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</a:t>
          </a:r>
          <a:r>
            <a:rPr lang="fr-FR" sz="18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table des matières</a:t>
          </a:r>
          <a:r>
            <a:rPr lang="fr-FR" sz="18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 récapitule le sommaire des titres et sous-titres avec leur pagination.</a:t>
          </a:r>
        </a:p>
      </dsp:txBody>
      <dsp:txXfrm>
        <a:off x="1772524" y="1186879"/>
        <a:ext cx="8954776" cy="614019"/>
      </dsp:txXfrm>
    </dsp:sp>
    <dsp:sp modelId="{DC9BD483-22D4-4885-9761-413D1078B1B7}">
      <dsp:nvSpPr>
        <dsp:cNvPr id="0" name=""/>
        <dsp:cNvSpPr/>
      </dsp:nvSpPr>
      <dsp:spPr>
        <a:xfrm>
          <a:off x="878793" y="1004719"/>
          <a:ext cx="874628" cy="1304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4451"/>
              </a:lnTo>
              <a:lnTo>
                <a:pt x="874628" y="130445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C6357-1B4C-4A24-916A-8FF91916ED08}">
      <dsp:nvSpPr>
        <dsp:cNvPr id="0" name=""/>
        <dsp:cNvSpPr/>
      </dsp:nvSpPr>
      <dsp:spPr>
        <a:xfrm>
          <a:off x="1753421" y="1983058"/>
          <a:ext cx="8992982" cy="652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table de l’index </a:t>
          </a:r>
          <a:r>
            <a:rPr lang="fr-FR" sz="18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récapitule les mots-clés du texte (</a:t>
          </a:r>
          <a:r>
            <a:rPr lang="fr-FR" sz="18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entrée d’index</a:t>
          </a:r>
          <a:r>
            <a:rPr lang="fr-FR" sz="18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) avec les numéros des pages sur lesquelles chaque itération se trouve.</a:t>
          </a:r>
        </a:p>
      </dsp:txBody>
      <dsp:txXfrm>
        <a:off x="1772524" y="2002161"/>
        <a:ext cx="8954776" cy="614019"/>
      </dsp:txXfrm>
    </dsp:sp>
    <dsp:sp modelId="{90A2C67C-446D-4099-A239-18F6591618AC}">
      <dsp:nvSpPr>
        <dsp:cNvPr id="0" name=""/>
        <dsp:cNvSpPr/>
      </dsp:nvSpPr>
      <dsp:spPr>
        <a:xfrm>
          <a:off x="878793" y="1004719"/>
          <a:ext cx="874628" cy="2119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9733"/>
              </a:lnTo>
              <a:lnTo>
                <a:pt x="874628" y="21197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82D14-A5C3-4F84-96A8-C87E5CFC3B55}">
      <dsp:nvSpPr>
        <dsp:cNvPr id="0" name=""/>
        <dsp:cNvSpPr/>
      </dsp:nvSpPr>
      <dsp:spPr>
        <a:xfrm>
          <a:off x="1753421" y="2798340"/>
          <a:ext cx="8992982" cy="652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table des citations ou bibliographie </a:t>
          </a:r>
          <a:r>
            <a:rPr lang="fr-FR" sz="18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récapitule les citations ou références bibliographiques citées dans l’ouvrage.</a:t>
          </a:r>
        </a:p>
      </dsp:txBody>
      <dsp:txXfrm>
        <a:off x="1772524" y="2817443"/>
        <a:ext cx="8954776" cy="614019"/>
      </dsp:txXfrm>
    </dsp:sp>
    <dsp:sp modelId="{95EC7701-0ADB-4BA3-9C0D-23DF1FB423E0}">
      <dsp:nvSpPr>
        <dsp:cNvPr id="0" name=""/>
        <dsp:cNvSpPr/>
      </dsp:nvSpPr>
      <dsp:spPr>
        <a:xfrm>
          <a:off x="878793" y="1004719"/>
          <a:ext cx="874628" cy="2935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015"/>
              </a:lnTo>
              <a:lnTo>
                <a:pt x="874628" y="29350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D0D3C-3AE9-4B96-932F-8226E8E68AAF}">
      <dsp:nvSpPr>
        <dsp:cNvPr id="0" name=""/>
        <dsp:cNvSpPr/>
      </dsp:nvSpPr>
      <dsp:spPr>
        <a:xfrm>
          <a:off x="1753421" y="3613622"/>
          <a:ext cx="8992982" cy="652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table des références </a:t>
          </a:r>
          <a:r>
            <a:rPr lang="fr-FR" sz="18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récapitule des références diverses : illustrations, photographies, juridiques, etc.</a:t>
          </a:r>
        </a:p>
      </dsp:txBody>
      <dsp:txXfrm>
        <a:off x="1772524" y="3632725"/>
        <a:ext cx="8954776" cy="614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11487-D44D-2B4C-ADA0-5000E959C635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23CE1-4DD0-0A44-AF05-72413EF3F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00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459573" y="192354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2667" y="2376199"/>
            <a:ext cx="99229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L’écrit porte l’image de son émetteur et de l’entreprise. </a:t>
            </a:r>
          </a:p>
          <a:p>
            <a:pPr algn="ctr"/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Symbol" panose="05050102010706020507" pitchFamily="18" charset="2"/>
              <a:buChar char="Þ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L’auteur doit s’en souvenir lorsqu’il rédige un document.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D4A8AF9-9AE7-41D7-ABEA-376E7ECF15CD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Valoriser l’écrit par la mise en forme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9613" y="1104318"/>
            <a:ext cx="4759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800" b="1" kern="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Sommaire et index (tables)</a:t>
            </a: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814800371"/>
              </p:ext>
            </p:extLst>
          </p:nvPr>
        </p:nvGraphicFramePr>
        <p:xfrm>
          <a:off x="440344" y="1853968"/>
          <a:ext cx="10750570" cy="462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id="{AAF624CF-BA1F-4A95-9947-83607C67FADE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Valoriser l’écrit par la mise en forme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5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899" y="1460787"/>
            <a:ext cx="11243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3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des matières</a:t>
            </a:r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87" y="2122422"/>
            <a:ext cx="7272891" cy="4594192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6D04B880-23DF-48B3-8FAC-32C1E80E3CF9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Valoriser l’écrit par la mise en forme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9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899" y="1460787"/>
            <a:ext cx="11243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3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index</a:t>
            </a:r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44"/>
          <a:stretch/>
        </p:blipFill>
        <p:spPr>
          <a:xfrm>
            <a:off x="2511907" y="2045562"/>
            <a:ext cx="7056720" cy="4549971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695C8FF1-F03D-40E3-B4E8-784EB2E3D865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Valoriser l’écrit par la mise en forme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9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2431" y="1595438"/>
            <a:ext cx="100541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dernières versions des applications permettent de créer des hyperliens à partir des tables qui activent automatiquement les données sources.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b="1" i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clic sur un mot de l’index affiche automatiquement la page qui le contient, idem pour un clic sur une référence photo.</a:t>
            </a:r>
            <a:endParaRPr lang="fr-FR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table est insérée à l’endroit où se trouve le curseur au moment où elle est générée.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50A8B39-F4BE-4A0F-B6E4-961F5137BE54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Valoriser l’écrit par la mise en forme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6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499" y="1753175"/>
            <a:ext cx="1124373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>
              <a:spcBef>
                <a:spcPts val="24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tables doivent être réalisées lorsque l’ouvrage est terminé. </a:t>
            </a:r>
          </a:p>
          <a:p>
            <a:pPr lvl="0" algn="just" fontAlgn="ctr">
              <a:spcBef>
                <a:spcPts val="24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La table doit être mise à jour après toute modification du fichier source sans quoi les références des pages de la table des matières, de l’index ou des illustrations, seront fausses.</a:t>
            </a:r>
          </a:p>
          <a:p>
            <a:pPr lvl="0" fontAlgn="ctr">
              <a:spcBef>
                <a:spcPts val="24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Dans la fabrication d’un document long, ces tables sont la dernière opération réalisée lorsque l’ouvrage est terminé.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AE0B86D9-C4F8-4679-9689-E502B72412BC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Valoriser l’écrit par la mise en forme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9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4376" y="1955584"/>
            <a:ext cx="1066799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L’auteur doit respecter : </a:t>
            </a:r>
            <a:endParaRPr lang="fr-FR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normes professionnelles de mise en forme, 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charte graphique de la société lorsqu’elle existe,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l’orthographe, qui doit être irréprochable.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L’assistant doit maîtriser les fonctionnalités avancées du </a:t>
            </a:r>
          </a:p>
          <a:p>
            <a:pPr algn="ctr"/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texteur pour présenter des documents professionnels. 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881FF7DF-6F26-4E8D-ABB5-8C978A8BE79A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Valoriser l’écrit par la mise en forme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8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32BE003-1F69-44D2-9555-B9A2BD8BFC5F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Valoriser l’écrit par la mise en forme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1835A95-2356-4C7E-A442-32882FD38856}"/>
              </a:ext>
            </a:extLst>
          </p:cNvPr>
          <p:cNvSpPr/>
          <p:nvPr/>
        </p:nvSpPr>
        <p:spPr>
          <a:xfrm>
            <a:off x="780177" y="1539379"/>
            <a:ext cx="992837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b="1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Les normes professionnelles</a:t>
            </a:r>
          </a:p>
          <a:p>
            <a:pPr algn="just"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normes régissent les écrits professionnels. </a:t>
            </a:r>
          </a:p>
          <a:p>
            <a:pPr algn="just"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norme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AFNOR NF Z 11-001 par exemple impose des règles de formatage et de mise en forme des documents (marge, position du bloc d’adresse, du bloc de signature, etc.). </a:t>
            </a:r>
          </a:p>
          <a:p>
            <a:pPr algn="just">
              <a:spcAft>
                <a:spcPts val="60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normes ne sont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 obligatoires et elles sont de moins en moins respectées au quotidien.</a:t>
            </a:r>
          </a:p>
          <a:p>
            <a:pPr algn="ctr"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Mais leurs connaissances fait la différence entre un attaché de gestion professionnel et un attaché de gestion non-professionnel</a:t>
            </a:r>
            <a:endParaRPr lang="fr-FR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33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74355964-7FFF-4540-A28E-FEC473DD2920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</p:txBody>
      </p:sp>
      <p:pic>
        <p:nvPicPr>
          <p:cNvPr id="4" name="Image 3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B6E4C8C1-DE9D-4433-B8B5-9043109B9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519" y="683647"/>
            <a:ext cx="4335093" cy="592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7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74355964-7FFF-4540-A28E-FEC473DD2920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</p:txBody>
      </p:sp>
      <p:pic>
        <p:nvPicPr>
          <p:cNvPr id="6" name="Image 5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3E59DFA1-5A15-4AC2-BA3F-EAB74FCA4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531" y="649378"/>
            <a:ext cx="4135346" cy="602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32BE003-1F69-44D2-9555-B9A2BD8BFC5F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Valoriser l’écrit par la mise en forme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1835A95-2356-4C7E-A442-32882FD38856}"/>
              </a:ext>
            </a:extLst>
          </p:cNvPr>
          <p:cNvSpPr/>
          <p:nvPr/>
        </p:nvSpPr>
        <p:spPr>
          <a:xfrm>
            <a:off x="53189" y="1275580"/>
            <a:ext cx="9928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400" b="1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La charte graphique de l’entreprise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4B70A0-F69A-4A7C-9469-ECD558D0A12D}"/>
              </a:ext>
            </a:extLst>
          </p:cNvPr>
          <p:cNvSpPr/>
          <p:nvPr/>
        </p:nvSpPr>
        <p:spPr>
          <a:xfrm>
            <a:off x="742425" y="1930646"/>
            <a:ext cx="1041780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Chaque entreprise a des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usages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identité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 une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culture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laquelle il faut s’adapter, surtout si elle résulte de la volonté de se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démarquer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d’affirmer une image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visuelle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 normes internes sont souvent regroupées dans l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 graphique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l’entreprise qui fixe et uniformise les règles de mise en forme des documents émis dans le cadre de la société.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règles concernent le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mise en page, les styles de paragraphes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les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polices de caractères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utiliser…).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normes doivent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impérativement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être respectées par le personnel</a:t>
            </a:r>
            <a:r>
              <a:rPr lang="fr-FR" sz="22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958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0134" y="2509862"/>
            <a:ext cx="107469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styles sont le prolongement logique de la charte graphique qui récapitule les éléments visuels de la communication écrite. </a:t>
            </a:r>
          </a:p>
          <a:p>
            <a:pPr marL="342900" indent="-34290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styles enregistrent tous les attributs de mise en forme du texte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police, corps, espacement, retrait, couleur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 </a:t>
            </a:r>
          </a:p>
          <a:p>
            <a:pPr marL="342900" indent="-34290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sont appliqués d’un simple clic sur un mot ou un paragraphe.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accélèrent et harmonisent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mise en forme </a:t>
            </a:r>
          </a:p>
          <a:p>
            <a:pPr algn="ctr">
              <a:spcAft>
                <a:spcPts val="600"/>
              </a:spcAf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documents.</a:t>
            </a:r>
            <a:endParaRPr lang="fr-FR" sz="24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17" y="1814337"/>
            <a:ext cx="100793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800" b="1" kern="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Les styles de caractères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2A15CB93-4789-4456-99DD-E2306D0858B4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Valoriser l’écrit par la mise en forme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6509" y="1273534"/>
            <a:ext cx="4346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800" b="1" kern="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Les styles de caractères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158437"/>
              </p:ext>
            </p:extLst>
          </p:nvPr>
        </p:nvGraphicFramePr>
        <p:xfrm>
          <a:off x="566102" y="1916802"/>
          <a:ext cx="11075565" cy="1710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0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0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prédéfinis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logiciels de bureautique proposent des styles prédéfinis, parfois regroupés dans des thèmes (Word). 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N’hésitez pas à les utiliser</a:t>
                      </a: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ils ont été conçus par des professionnels et  évitent les fautes de goût.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49" name="Image 7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31" y="3931906"/>
            <a:ext cx="11438436" cy="15341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à coins arrondis 6"/>
          <p:cNvSpPr>
            <a:spLocks noChangeArrowheads="1"/>
          </p:cNvSpPr>
          <p:nvPr/>
        </p:nvSpPr>
        <p:spPr bwMode="auto">
          <a:xfrm>
            <a:off x="6320895" y="4492791"/>
            <a:ext cx="4059237" cy="97330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 sz="280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6320895" y="3581400"/>
            <a:ext cx="443972" cy="9113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itre 1">
            <a:extLst>
              <a:ext uri="{FF2B5EF4-FFF2-40B4-BE49-F238E27FC236}">
                <a16:creationId xmlns:a16="http://schemas.microsoft.com/office/drawing/2014/main" id="{150E85FB-9513-4A00-9985-66320DB0CE00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Valoriser l’écrit par la mise en forme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0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3564" y="1648793"/>
            <a:ext cx="4346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800" b="1" kern="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Les styles de caractères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471688"/>
              </p:ext>
            </p:extLst>
          </p:nvPr>
        </p:nvGraphicFramePr>
        <p:xfrm>
          <a:off x="495727" y="2375561"/>
          <a:ext cx="10888133" cy="1769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2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5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69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personnels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est possible de créer des styles personnels. 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 de les paramétrer, il est indispensable de </a:t>
                      </a:r>
                      <a:r>
                        <a:rPr lang="fr-FR" sz="20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définir la structure du document</a:t>
                      </a: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pour connaître les niveaux de titres et de sous-titres. 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partir de ce travail, il est possible de </a:t>
                      </a:r>
                      <a:r>
                        <a:rPr lang="fr-FR" sz="20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définir les attributs de chaque niveau de titre</a:t>
                      </a: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façon harmonieuse et cohérente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277533" y="4800600"/>
          <a:ext cx="6379909" cy="176953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78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4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69533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Exemple 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6510" marR="90170" indent="-1651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Titre 1</a:t>
                      </a:r>
                    </a:p>
                    <a:p>
                      <a:pPr marL="16510" marR="89535" indent="-1651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Titre 11 </a:t>
                      </a:r>
                    </a:p>
                    <a:p>
                      <a:pPr marL="16510" marR="89535" indent="-1651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Titre 111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Texte 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9017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</a:rPr>
                        <a:t>Arial 12 gras </a:t>
                      </a:r>
                      <a:endParaRPr lang="fr-FR" sz="2000" dirty="0">
                        <a:effectLst/>
                      </a:endParaRPr>
                    </a:p>
                    <a:p>
                      <a:pPr marR="9017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Arial 10 gras </a:t>
                      </a:r>
                      <a:endParaRPr lang="fr-FR" sz="2000" dirty="0">
                        <a:effectLst/>
                      </a:endParaRPr>
                    </a:p>
                    <a:p>
                      <a:pPr marR="9017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Arial 9 gras 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</a:rPr>
                        <a:t>Arial 9</a:t>
                      </a:r>
                      <a:endParaRPr lang="fr-FR" sz="20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Flèche vers le bas 5"/>
          <p:cNvSpPr/>
          <p:nvPr/>
        </p:nvSpPr>
        <p:spPr>
          <a:xfrm>
            <a:off x="4745210" y="4207934"/>
            <a:ext cx="719667" cy="618067"/>
          </a:xfrm>
          <a:prstGeom prst="down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3020D98E-068D-4F52-9756-21C59A73938A}"/>
              </a:ext>
            </a:extLst>
          </p:cNvPr>
          <p:cNvSpPr txBox="1">
            <a:spLocks/>
          </p:cNvSpPr>
          <p:nvPr/>
        </p:nvSpPr>
        <p:spPr>
          <a:xfrm>
            <a:off x="50443" y="-54528"/>
            <a:ext cx="10828868" cy="1153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– Rédiger des documents professionnels</a:t>
            </a:r>
          </a:p>
          <a:p>
            <a:r>
              <a:rPr lang="fr-F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Valoriser l’écrit par la mise en forme</a:t>
            </a:r>
            <a:endParaRPr lang="fr-F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5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259</TotalTime>
  <Words>859</Words>
  <Application>Microsoft Office PowerPoint</Application>
  <PresentationFormat>Grand écran</PresentationFormat>
  <Paragraphs>90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Century Gothic</vt:lpstr>
      <vt:lpstr>Symbol</vt:lpstr>
      <vt:lpstr>Wingdings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37</cp:revision>
  <dcterms:created xsi:type="dcterms:W3CDTF">2014-01-14T07:42:30Z</dcterms:created>
  <dcterms:modified xsi:type="dcterms:W3CDTF">2019-09-16T10:13:33Z</dcterms:modified>
</cp:coreProperties>
</file>