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58" r:id="rId5"/>
    <p:sldId id="263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06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10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2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7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21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0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45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1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9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55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/>
        </p:nvSpPr>
        <p:spPr>
          <a:xfrm>
            <a:off x="0" y="-80982"/>
            <a:ext cx="12192000" cy="65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Chapitre 3. Gérer le temps de travail, les absences et les congés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9011" y="524605"/>
            <a:ext cx="10270067" cy="65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Arrêts de travail</a:t>
            </a:r>
            <a:endParaRPr lang="fr-F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815" y="1587261"/>
            <a:ext cx="111884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5.1. Contexte juridique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Lorsqu’un salarié est en arrêt maladie, aucun salaire ne lui est dû car il n’existe plus de contrepartie. 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Cependant, la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Sécurité sociale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prend la relève de l’employeur et verse des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indemnités journalières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salarié, s’il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justifie plus de 200 heures de travail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cours du trimestre qui précède le mois de l’arrêt. 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indemnités peuvent être améliorées par les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conventions collectives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prévoient que l’employeur complète les indemnités journalières de la Sécurité sociale pour un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maintien du salaire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90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10270067" cy="65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Arrêts de travail</a:t>
            </a:r>
            <a:endParaRPr lang="fr-F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637" y="824460"/>
            <a:ext cx="1130923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5.1. Contexte juridique</a:t>
            </a: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endParaRPr lang="fr-FR" sz="24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indent="-342900" algn="ctr">
              <a:spcBef>
                <a:spcPts val="1800"/>
              </a:spcBef>
              <a:spcAft>
                <a:spcPts val="600"/>
              </a:spcAft>
            </a:pPr>
            <a:r>
              <a:rPr lang="fr-FR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d’éviter les arrêts abusifs dans le privé, les conventions collectives et la Sécurité sociale prévoient un </a:t>
            </a:r>
            <a:r>
              <a:rPr lang="fr-FR" sz="24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délai de carence de trois jours</a:t>
            </a:r>
            <a:r>
              <a:rPr lang="fr-FR" sz="24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cours duquel aucun salaire n’est versé.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indent="-342900" algn="just">
              <a:spcBef>
                <a:spcPts val="18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Au-delà des trois jours de carence, la rémunération versée par l’employeur dépend de la convention collective applicable et de l’ancienneté du salarié dans l’entreprise.</a:t>
            </a:r>
          </a:p>
        </p:txBody>
      </p:sp>
    </p:spTree>
    <p:extLst>
      <p:ext uri="{BB962C8B-B14F-4D97-AF65-F5344CB8AC3E}">
        <p14:creationId xmlns:p14="http://schemas.microsoft.com/office/powerpoint/2010/main" val="389368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10270067" cy="65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Arrêts de travail</a:t>
            </a:r>
            <a:endParaRPr lang="fr-F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85502"/>
              </p:ext>
            </p:extLst>
          </p:nvPr>
        </p:nvGraphicFramePr>
        <p:xfrm>
          <a:off x="604855" y="1383519"/>
          <a:ext cx="10713001" cy="1825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674">
                  <a:extLst>
                    <a:ext uri="{9D8B030D-6E8A-4147-A177-3AD203B41FA5}">
                      <a16:colId xmlns:a16="http://schemas.microsoft.com/office/drawing/2014/main" val="982224863"/>
                    </a:ext>
                  </a:extLst>
                </a:gridCol>
                <a:gridCol w="8629327">
                  <a:extLst>
                    <a:ext uri="{9D8B030D-6E8A-4147-A177-3AD203B41FA5}">
                      <a16:colId xmlns:a16="http://schemas.microsoft.com/office/drawing/2014/main" val="2173146930"/>
                    </a:ext>
                  </a:extLst>
                </a:gridCol>
              </a:tblGrid>
              <a:tr h="3534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Ancienneté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Exemple de droits (hors délai de carence)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564320"/>
                  </a:ext>
                </a:extLst>
              </a:tr>
              <a:tr h="3534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mois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Aucun droit de l’entreprise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675217"/>
                  </a:ext>
                </a:extLst>
              </a:tr>
              <a:tr h="3534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ans</a:t>
                      </a:r>
                      <a:endParaRPr lang="fr-FR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Maintien du salaire durant 1 mois à 100 % puis 1 mois à 75 %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2802913"/>
                  </a:ext>
                </a:extLst>
              </a:tr>
              <a:tr h="3534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ans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Maintien du salaire durant 3 mois à 100 % puis 3 mois à 75 %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0367733"/>
                  </a:ext>
                </a:extLst>
              </a:tr>
              <a:tr h="41189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ans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Maintien du salaire durant 6 mois à 100 % puis 6 mois à 75 %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066727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4855" y="3464805"/>
            <a:ext cx="107130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Lorsque l’arrêt de travail est imputable à une </a:t>
            </a: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maladie professionnelle ou un accident du travail, le salaire est maintenu à 100 %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compris durant le délai de carence.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 de maintien du salaire pendant l’arrêt de travail, la </a:t>
            </a:r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subrogation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permet à l’employeur de percevoir directement les indemnités journalières à la place du salarié. À l’employeur alors de maintenir le salaire (indemnité journalière + salaire).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4518"/>
            <a:ext cx="4039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5.1. Contexte juridique</a:t>
            </a:r>
          </a:p>
        </p:txBody>
      </p:sp>
    </p:spTree>
    <p:extLst>
      <p:ext uri="{BB962C8B-B14F-4D97-AF65-F5344CB8AC3E}">
        <p14:creationId xmlns:p14="http://schemas.microsoft.com/office/powerpoint/2010/main" val="21301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10270067" cy="65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Arrêts de travail</a:t>
            </a:r>
            <a:endParaRPr lang="fr-F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864" y="694739"/>
            <a:ext cx="115248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Attestations et déclarations à remplir lors d’un arrêt</a:t>
            </a:r>
          </a:p>
          <a:p>
            <a:pPr marL="361950">
              <a:spcBef>
                <a:spcPts val="2400"/>
              </a:spcBef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Attestation de salaire (maladie, maternité)</a:t>
            </a:r>
            <a:r>
              <a:rPr lang="fr-FR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percevoir des indemnités journalières, le salarié doit avoir travaillé 200 heures lors des 3 derniers mois. L’attestation de salaire est complétée par l’employeur puis envoyée à la CPAM. Elle permet à la Sécurité sociale de calculer les droits du salarié.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 document est inutile dans les entreprises qui utilisent la déclaration sociale nominative (DSN).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>
              <a:spcBef>
                <a:spcPts val="2400"/>
              </a:spcBef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2 -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Attestation de salaire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(accident du travail, maladie professionnelle) :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est complétée par l’employeur puis envoyée à la CPAM. Elle permet à la Sécurité sociale de calculer les droits du salarié.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 document est inutile dans les entreprises qui utilisent la déclaration sociale nominative (DSN).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algn="ctr">
              <a:spcBef>
                <a:spcPts val="24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Cette attestation n’est plus nécessaire si l’entreprise utilise la DSN.</a:t>
            </a:r>
          </a:p>
          <a:p>
            <a:pPr marL="361950" algn="ctr">
              <a:spcAft>
                <a:spcPts val="0"/>
              </a:spcAft>
            </a:pP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(Déclaration sociale nominative)</a:t>
            </a:r>
            <a:endParaRPr lang="fr-FR" sz="24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927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10270067" cy="65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Arrêts de travail</a:t>
            </a:r>
            <a:endParaRPr lang="fr-F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660" y="1166236"/>
            <a:ext cx="1152489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Attestations et déclarations à remplir lors d’un arrêt de travail</a:t>
            </a:r>
          </a:p>
          <a:p>
            <a:pPr marL="266700">
              <a:spcBef>
                <a:spcPts val="1800"/>
              </a:spcBef>
              <a:spcAft>
                <a:spcPts val="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3 -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Déclaration</a:t>
            </a:r>
            <a:r>
              <a:rPr lang="fr-FR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d’accident du travail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complétée par l’employeur puis envoyée sous 48 heures à la CPAM avec accusé de réception (AR). Ce document est indispensable pour assurer une prise en charge à 100 % du salarié.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spcBef>
                <a:spcPts val="1800"/>
              </a:spcBef>
              <a:spcAft>
                <a:spcPts val="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4 -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Feuille d’accident du travail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elle est remise à l’assuré qui devra la présenter aux praticiens (médecins, hôpitaux, pharmaciens) lors de chaque consultation pour une prise en charge à 100 % des dépenses induites par l’arrêt. Ce document est remis dans les 24 heures à l’assuré et à la CPAM.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algn="ctr">
              <a:spcBef>
                <a:spcPts val="1800"/>
              </a:spcBef>
              <a:spcAft>
                <a:spcPts val="0"/>
              </a:spcAft>
            </a:pP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sz="24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feuille d’arrêt de travail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complétée par le médecin lors d’un </a:t>
            </a:r>
          </a:p>
          <a:p>
            <a:pPr marL="266700" algn="ctr">
              <a:spcAft>
                <a:spcPts val="0"/>
              </a:spcAft>
            </a:pP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arrêt pour maladie ou accident non professionnel </a:t>
            </a:r>
            <a:r>
              <a:rPr lang="fr-FR" sz="24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doit être remise </a:t>
            </a:r>
          </a:p>
          <a:p>
            <a:pPr marL="266700" algn="ctr">
              <a:spcAft>
                <a:spcPts val="0"/>
              </a:spcAft>
            </a:pPr>
            <a:r>
              <a:rPr lang="fr-FR" sz="24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l’employeur et à la CPAM sous 48 heures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400" i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028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2"/>
          <a:stretch/>
        </p:blipFill>
        <p:spPr>
          <a:xfrm>
            <a:off x="2165231" y="196430"/>
            <a:ext cx="5850236" cy="65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</TotalTime>
  <Words>628</Words>
  <Application>Microsoft Office PowerPoint</Application>
  <PresentationFormat>Grand écran</PresentationFormat>
  <Paragraphs>38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Symbol</vt:lpstr>
      <vt:lpstr>Wingdings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23</cp:revision>
  <dcterms:created xsi:type="dcterms:W3CDTF">2014-01-16T23:14:09Z</dcterms:created>
  <dcterms:modified xsi:type="dcterms:W3CDTF">2024-09-27T13:41:45Z</dcterms:modified>
</cp:coreProperties>
</file>