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16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80268-4A45-CD48-851E-1CE811507DF0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F87CF8-1421-7D45-9EE3-2EA3F2A81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966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1637052" y="6447922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844867" cy="626533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FFFF00"/>
                </a:solidFill>
              </a:rPr>
              <a:t>Chap. 9 </a:t>
            </a:r>
            <a:r>
              <a:rPr lang="fr-FR" sz="3200" b="1">
                <a:solidFill>
                  <a:srgbClr val="FFFF00"/>
                </a:solidFill>
              </a:rPr>
              <a:t>– Les </a:t>
            </a:r>
            <a:r>
              <a:rPr lang="fr-FR" sz="3200" b="1" dirty="0">
                <a:solidFill>
                  <a:srgbClr val="FFFF00"/>
                </a:solidFill>
              </a:rPr>
              <a:t>formulaires</a:t>
            </a:r>
          </a:p>
        </p:txBody>
      </p:sp>
      <p:sp>
        <p:nvSpPr>
          <p:cNvPr id="5" name="Rectangle 4"/>
          <p:cNvSpPr/>
          <p:nvPr/>
        </p:nvSpPr>
        <p:spPr>
          <a:xfrm>
            <a:off x="140445" y="626533"/>
            <a:ext cx="75745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6. Utiliser une application intégrée en cloud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742F47F-82CF-3A65-AE24-007E39C62DF9}"/>
              </a:ext>
            </a:extLst>
          </p:cNvPr>
          <p:cNvSpPr txBox="1"/>
          <p:nvPr/>
        </p:nvSpPr>
        <p:spPr>
          <a:xfrm>
            <a:off x="304800" y="1422307"/>
            <a:ext cx="9112779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None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plateformes de gestion événementielle « tout-en-un » permettent de créer, administrer et suivre facilement des événements en ligne (</a:t>
            </a:r>
            <a:r>
              <a:rPr lang="fr-F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Weezevent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Eventbrite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Eventmaker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…). . </a:t>
            </a:r>
          </a:p>
          <a:p>
            <a:pPr marL="342900" indent="-342900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Elles offrent des fonctionnalités intégrées : inscription (formulaire), billetterie, paiement sécurisé, communication avec les participants, suivi statistique en temps réel.</a:t>
            </a:r>
          </a:p>
          <a:p>
            <a:pPr marL="342900" indent="-342900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lles sont accessibles via le cloud, sans installation, et ne nécessitent pas de compétences techniques avancées. </a:t>
            </a:r>
          </a:p>
          <a:p>
            <a:pPr marL="342900" indent="-342900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Elles assurent la centralisation des données, la conformité au RGPD, et un gain de temps appréciable pour les organisateurs. </a:t>
            </a:r>
          </a:p>
        </p:txBody>
      </p:sp>
      <p:pic>
        <p:nvPicPr>
          <p:cNvPr id="9" name="Image 8" descr="Une image contenant Bleu électrique, Police, logo, bleu&#10;&#10;Le contenu généré par l’IA peut être incorrect.">
            <a:extLst>
              <a:ext uri="{FF2B5EF4-FFF2-40B4-BE49-F238E27FC236}">
                <a16:creationId xmlns:a16="http://schemas.microsoft.com/office/drawing/2014/main" id="{0E59B75B-7A9C-916B-D86A-E85774BE34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968" y="2068842"/>
            <a:ext cx="1982827" cy="1276692"/>
          </a:xfrm>
          <a:prstGeom prst="rect">
            <a:avLst/>
          </a:prstGeom>
        </p:spPr>
      </p:pic>
      <p:pic>
        <p:nvPicPr>
          <p:cNvPr id="1026" name="Picture 2" descr="Étude de cas client - Eventbrite fait face au changement grâce au  développement des compétences et du leadership - Udemy Business">
            <a:extLst>
              <a:ext uri="{FF2B5EF4-FFF2-40B4-BE49-F238E27FC236}">
                <a16:creationId xmlns:a16="http://schemas.microsoft.com/office/drawing/2014/main" id="{B1FA9034-2E0F-5F3A-F6AC-98B543926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7579" y="4947856"/>
            <a:ext cx="2703195" cy="796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ventmaker: la plateforme All-in-One pour gérer vos événements">
            <a:extLst>
              <a:ext uri="{FF2B5EF4-FFF2-40B4-BE49-F238E27FC236}">
                <a16:creationId xmlns:a16="http://schemas.microsoft.com/office/drawing/2014/main" id="{CB070C2A-FD0B-4375-8156-620EC1B704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404" y="3749709"/>
            <a:ext cx="3008370" cy="618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95BE40-C24D-AFB9-3891-C8290A4099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940292-2818-D35F-0326-7A4A2A2A7A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1844867" cy="626533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FFFF00"/>
                </a:solidFill>
              </a:rPr>
              <a:t>Chap. 9 </a:t>
            </a:r>
            <a:r>
              <a:rPr lang="fr-FR" sz="3200" b="1">
                <a:solidFill>
                  <a:srgbClr val="FFFF00"/>
                </a:solidFill>
              </a:rPr>
              <a:t>– Les </a:t>
            </a:r>
            <a:r>
              <a:rPr lang="fr-FR" sz="3200" b="1" dirty="0">
                <a:solidFill>
                  <a:srgbClr val="FFFF00"/>
                </a:solidFill>
              </a:rPr>
              <a:t>formulaires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F87F9B-8DF8-523E-D584-10B5851192BA}"/>
              </a:ext>
            </a:extLst>
          </p:cNvPr>
          <p:cNvSpPr/>
          <p:nvPr/>
        </p:nvSpPr>
        <p:spPr>
          <a:xfrm>
            <a:off x="140445" y="626533"/>
            <a:ext cx="75745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6. Utiliser une application intégrée en cloud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2960BB5-1636-DF89-42A2-1B6C7A8F147B}"/>
              </a:ext>
            </a:extLst>
          </p:cNvPr>
          <p:cNvSpPr txBox="1"/>
          <p:nvPr/>
        </p:nvSpPr>
        <p:spPr>
          <a:xfrm>
            <a:off x="353971" y="1455131"/>
            <a:ext cx="11303457" cy="40472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800"/>
              </a:spcAft>
              <a:buNone/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Elles conviennent particulièrement aux associations, collectivités, PME ou structures organisant ponctuellement des événements. </a:t>
            </a:r>
          </a:p>
          <a:p>
            <a:pPr algn="just">
              <a:spcBef>
                <a:spcPts val="1200"/>
              </a:spcBef>
              <a:buNone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Cependant, elles présentent aussi des limites :</a:t>
            </a:r>
          </a:p>
          <a:p>
            <a:pPr marL="342900" lvl="0" indent="-342900"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personnalisation des formulaires et des interfaces reste souvent limitée ; </a:t>
            </a:r>
          </a:p>
          <a:p>
            <a:pPr marL="342900" lvl="0" indent="-342900"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ces outils ne sont généralement pas connectés aux bases de données des entreprises, rendant nécessaire l’export manuel ;</a:t>
            </a:r>
          </a:p>
          <a:p>
            <a:pPr marL="342900" lvl="0" indent="-342900"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événements payants engendrent des frais de service sur les billets vendus ;</a:t>
            </a:r>
          </a:p>
          <a:p>
            <a:pPr marL="342900" lvl="0" indent="-342900" algn="just">
              <a:spcBef>
                <a:spcPts val="1200"/>
              </a:spcBef>
              <a:buFont typeface="Symbol" panose="05050102010706020507" pitchFamily="18" charset="2"/>
              <a:buChar char="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leur utilisation implique une dépendance à un service externe.</a:t>
            </a:r>
          </a:p>
        </p:txBody>
      </p:sp>
    </p:spTree>
    <p:extLst>
      <p:ext uri="{BB962C8B-B14F-4D97-AF65-F5344CB8AC3E}">
        <p14:creationId xmlns:p14="http://schemas.microsoft.com/office/powerpoint/2010/main" val="2262784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239</TotalTime>
  <Words>200</Words>
  <Application>Microsoft Office PowerPoint</Application>
  <PresentationFormat>Grand écran</PresentationFormat>
  <Paragraphs>14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Symbol</vt:lpstr>
      <vt:lpstr>Wingdings 3</vt:lpstr>
      <vt:lpstr>Ion</vt:lpstr>
      <vt:lpstr>Chap. 9 – Les formulaires</vt:lpstr>
      <vt:lpstr>Chap. 9 – Les formulaires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35</cp:revision>
  <dcterms:created xsi:type="dcterms:W3CDTF">2014-01-14T07:42:30Z</dcterms:created>
  <dcterms:modified xsi:type="dcterms:W3CDTF">2025-04-17T18:44:12Z</dcterms:modified>
</cp:coreProperties>
</file>