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80268-4A45-CD48-851E-1CE811507DF0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87CF8-1421-7D45-9EE3-2EA3F2A81B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6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37052" y="644792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265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9 </a:t>
            </a:r>
            <a:r>
              <a:rPr lang="fr-FR" sz="3200" b="1">
                <a:solidFill>
                  <a:srgbClr val="FFFF00"/>
                </a:solidFill>
              </a:rPr>
              <a:t>– Les </a:t>
            </a:r>
            <a:r>
              <a:rPr lang="fr-FR" sz="3200" b="1" dirty="0">
                <a:solidFill>
                  <a:srgbClr val="FFFF00"/>
                </a:solidFill>
              </a:rPr>
              <a:t>formulaires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99455" y="643466"/>
            <a:ext cx="904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4. Formulaire en ligne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(MS Forms ou Google Forms)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1438172"/>
            <a:ext cx="4685908" cy="3444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42205B-ED97-EBC1-32B2-501844F7D960}"/>
              </a:ext>
            </a:extLst>
          </p:cNvPr>
          <p:cNvSpPr txBox="1"/>
          <p:nvPr/>
        </p:nvSpPr>
        <p:spPr>
          <a:xfrm>
            <a:off x="217983" y="1262937"/>
            <a:ext cx="683930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Forms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Forms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permettent de concevoir, diffuser et administrer des formulaires en ligne, notamment par envoi de liens par e-mail. </a:t>
            </a:r>
          </a:p>
          <a:p>
            <a:pPr>
              <a:spcBef>
                <a:spcPts val="1200"/>
              </a:spcBef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plateformes offrent une interface intuitive pour créer des questionnaires, formulaires de contact, enquêtes, ou inscriptions.</a:t>
            </a:r>
          </a:p>
          <a:p>
            <a:pPr>
              <a:spcBef>
                <a:spcPts val="1200"/>
              </a:spcBef>
              <a:buNone/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réponses sont centralisées dans une feuille de calcul en ligne :</a:t>
            </a:r>
          </a:p>
          <a:p>
            <a:pPr marL="342900" lvl="0" indent="-342900">
              <a:spcBef>
                <a:spcPts val="120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Google Forms, les données sont enregistrées dans une feuille Google Sheets ;</a:t>
            </a:r>
          </a:p>
          <a:p>
            <a:pPr marL="342900" lvl="0" indent="-342900">
              <a:spcBef>
                <a:spcPts val="120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Microsoft Forms, les résultats peuvent être consultés en ligne ou exportés dans Excel pour traitement local ou en cloud via OneDrive.</a:t>
            </a: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61176-0DF7-6601-244A-771C9DC0B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5E2D1-B027-08F7-ADF7-920B3D798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844867" cy="6265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Chap. 9 </a:t>
            </a:r>
            <a:r>
              <a:rPr lang="fr-FR" sz="3200" b="1">
                <a:solidFill>
                  <a:srgbClr val="FFFF00"/>
                </a:solidFill>
              </a:rPr>
              <a:t>– Les </a:t>
            </a:r>
            <a:r>
              <a:rPr lang="fr-FR" sz="3200" b="1" dirty="0">
                <a:solidFill>
                  <a:srgbClr val="FFFF00"/>
                </a:solidFill>
              </a:rPr>
              <a:t>formulaires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F1969-634C-0BD0-ACC6-528807F04DA1}"/>
              </a:ext>
            </a:extLst>
          </p:cNvPr>
          <p:cNvSpPr/>
          <p:nvPr/>
        </p:nvSpPr>
        <p:spPr>
          <a:xfrm>
            <a:off x="78734" y="626533"/>
            <a:ext cx="904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4. Formulaire en ligne </a:t>
            </a: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(MS Forms ou Google Forms)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 3" descr="Capture d’écran">
            <a:extLst>
              <a:ext uri="{FF2B5EF4-FFF2-40B4-BE49-F238E27FC236}">
                <a16:creationId xmlns:a16="http://schemas.microsoft.com/office/drawing/2014/main" id="{D2C63A7B-F7B6-1114-71C2-493B50ED9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63" y="1316253"/>
            <a:ext cx="4320053" cy="317602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B850094-402B-950B-F841-99B3844A5801}"/>
              </a:ext>
            </a:extLst>
          </p:cNvPr>
          <p:cNvSpPr txBox="1"/>
          <p:nvPr/>
        </p:nvSpPr>
        <p:spPr>
          <a:xfrm>
            <a:off x="232052" y="1473952"/>
            <a:ext cx="745359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données enregistrées dans les feuilles de calcul peuvent être traitées : filtrage, tri, création de graphiques, ou calculs statistiques. </a:t>
            </a:r>
          </a:p>
          <a:p>
            <a:pPr>
              <a:spcBef>
                <a:spcPts val="1200"/>
              </a:spcBef>
              <a:buNone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données peuvent être importées dans des SGBDR telles qu’Access ou LibreOffice Base pour une exploitation plus poussée (jointures, requêtes complexes, automatisation via requêtes SQL ou macros VBA/Basic).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95D0BE-9BFB-09CA-69BE-FF826FD81BBE}"/>
              </a:ext>
            </a:extLst>
          </p:cNvPr>
          <p:cNvSpPr txBox="1"/>
          <p:nvPr/>
        </p:nvSpPr>
        <p:spPr>
          <a:xfrm>
            <a:off x="356967" y="5061747"/>
            <a:ext cx="114780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approche facilite la collecte de données à distance, tout en garantissant une certaine compatibilité avec les outils de gestion de données traditionnels. Toutefois, des limites d'intégration avec les bases internes persistent.</a:t>
            </a:r>
          </a:p>
        </p:txBody>
      </p:sp>
    </p:spTree>
    <p:extLst>
      <p:ext uri="{BB962C8B-B14F-4D97-AF65-F5344CB8AC3E}">
        <p14:creationId xmlns:p14="http://schemas.microsoft.com/office/powerpoint/2010/main" val="22392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225</Words>
  <Application>Microsoft Office PowerPoint</Application>
  <PresentationFormat>Grand écran</PresentationFormat>
  <Paragraphs>12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Wingdings 3</vt:lpstr>
      <vt:lpstr>Ion</vt:lpstr>
      <vt:lpstr>Chap. 9 – Les formulaires</vt:lpstr>
      <vt:lpstr>Chap. 9 – Les formulaires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35</cp:revision>
  <dcterms:created xsi:type="dcterms:W3CDTF">2014-01-14T07:42:30Z</dcterms:created>
  <dcterms:modified xsi:type="dcterms:W3CDTF">2025-04-17T18:18:09Z</dcterms:modified>
</cp:coreProperties>
</file>