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66" r:id="rId2"/>
    <p:sldId id="262" r:id="rId3"/>
    <p:sldId id="263" r:id="rId4"/>
    <p:sldId id="264" r:id="rId5"/>
    <p:sldId id="268" r:id="rId6"/>
    <p:sldId id="271" r:id="rId7"/>
    <p:sldId id="265" r:id="rId8"/>
    <p:sldId id="267"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357" y="7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2F1E62-1A75-564A-AB28-F0DAF5C73A64}" type="datetimeFigureOut">
              <a:rPr lang="fr-FR" smtClean="0"/>
              <a:t>18/09/2019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1736E-3BF5-D84C-8EFC-DB85682A3399}" type="slidenum">
              <a:rPr lang="fr-FR" smtClean="0"/>
              <a:t>‹N°›</a:t>
            </a:fld>
            <a:endParaRPr lang="fr-FR"/>
          </a:p>
        </p:txBody>
      </p:sp>
    </p:spTree>
    <p:extLst>
      <p:ext uri="{BB962C8B-B14F-4D97-AF65-F5344CB8AC3E}">
        <p14:creationId xmlns:p14="http://schemas.microsoft.com/office/powerpoint/2010/main" val="28958252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18/09/2019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18/09/2019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18/09/2019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18/09/2019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18/09/2019</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2. Faciliter la communication et le travail collaboratif</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5E35B9B9-9A11-4533-91FB-6764CD7E8FA8}"/>
              </a:ext>
            </a:extLst>
          </p:cNvPr>
          <p:cNvSpPr/>
          <p:nvPr/>
        </p:nvSpPr>
        <p:spPr>
          <a:xfrm>
            <a:off x="795554" y="1559257"/>
            <a:ext cx="10287001" cy="3893374"/>
          </a:xfrm>
          <a:prstGeom prst="rect">
            <a:avLst/>
          </a:prstGeom>
        </p:spPr>
        <p:txBody>
          <a:bodyPr wrap="square">
            <a:spAutoFit/>
          </a:bodyPr>
          <a:lstStyle/>
          <a:p>
            <a:pPr algn="just">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Le travail collaboratif est facilité par : </a:t>
            </a:r>
          </a:p>
          <a:p>
            <a:pPr marL="342900" lvl="0" indent="-342900" algn="just">
              <a:spcBef>
                <a:spcPts val="1800"/>
              </a:spcBef>
              <a:spcAft>
                <a:spcPts val="600"/>
              </a:spcAft>
              <a:buFont typeface="Symbol" panose="05050102010706020507" pitchFamily="18" charset="2"/>
              <a:buChar char=""/>
            </a:pPr>
            <a:r>
              <a:rPr lang="fr-FR" sz="2400" dirty="0">
                <a:latin typeface="Arial" panose="020B0604020202020204" pitchFamily="34" charset="0"/>
                <a:ea typeface="Calibri" panose="020F0502020204030204" pitchFamily="34" charset="0"/>
                <a:cs typeface="Times New Roman" panose="02020603050405020304" pitchFamily="18" charset="0"/>
              </a:rPr>
              <a:t>la mise en place d’outils de dialogues et de communication destinés à diffuser et à partager l’information ; </a:t>
            </a:r>
          </a:p>
          <a:p>
            <a:pPr marL="342900" lvl="0" indent="-342900" algn="just">
              <a:spcBef>
                <a:spcPts val="1800"/>
              </a:spcBef>
              <a:spcAft>
                <a:spcPts val="600"/>
              </a:spcAft>
              <a:buFont typeface="Symbol" panose="05050102010706020507" pitchFamily="18" charset="2"/>
              <a:buChar char=""/>
            </a:pPr>
            <a:r>
              <a:rPr lang="fr-FR" sz="2400" dirty="0">
                <a:latin typeface="Arial" panose="020B0604020202020204" pitchFamily="34" charset="0"/>
                <a:ea typeface="Calibri" panose="020F0502020204030204" pitchFamily="34" charset="0"/>
                <a:cs typeface="Times New Roman" panose="02020603050405020304" pitchFamily="18" charset="0"/>
              </a:rPr>
              <a:t>l’utilisation d’outils collaboratifs adaptés aux besoins d’un travail en équipe. </a:t>
            </a:r>
          </a:p>
          <a:p>
            <a:pPr algn="ctr">
              <a:spcBef>
                <a:spcPts val="1800"/>
              </a:spcBef>
              <a:spcAft>
                <a:spcPts val="60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Ces outils ne dispensent pas chaque membre du personnel de faire preuve d’écoute, de dialogue et d’une volonté de cohésion et collaboration (savoir-être, Soft skills). </a:t>
            </a:r>
          </a:p>
        </p:txBody>
      </p:sp>
    </p:spTree>
    <p:extLst>
      <p:ext uri="{BB962C8B-B14F-4D97-AF65-F5344CB8AC3E}">
        <p14:creationId xmlns:p14="http://schemas.microsoft.com/office/powerpoint/2010/main" val="2071326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2. Faciliter la communication et le travail collaboratif</a:t>
            </a:r>
            <a:endParaRPr lang="fr-FR" sz="54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802B4108-8686-47E5-8F45-509BC9C9DAA5}"/>
              </a:ext>
            </a:extLst>
          </p:cNvPr>
          <p:cNvGraphicFramePr>
            <a:graphicFrameLocks noGrp="1"/>
          </p:cNvGraphicFramePr>
          <p:nvPr>
            <p:extLst>
              <p:ext uri="{D42A27DB-BD31-4B8C-83A1-F6EECF244321}">
                <p14:modId xmlns:p14="http://schemas.microsoft.com/office/powerpoint/2010/main" val="3668719952"/>
              </p:ext>
            </p:extLst>
          </p:nvPr>
        </p:nvGraphicFramePr>
        <p:xfrm>
          <a:off x="834705" y="1519871"/>
          <a:ext cx="10167456" cy="5020813"/>
        </p:xfrm>
        <a:graphic>
          <a:graphicData uri="http://schemas.openxmlformats.org/drawingml/2006/table">
            <a:tbl>
              <a:tblPr firstRow="1" firstCol="1" bandRow="1">
                <a:tableStyleId>{5C22544A-7EE6-4342-B048-85BDC9FD1C3A}</a:tableStyleId>
              </a:tblPr>
              <a:tblGrid>
                <a:gridCol w="1884228">
                  <a:extLst>
                    <a:ext uri="{9D8B030D-6E8A-4147-A177-3AD203B41FA5}">
                      <a16:colId xmlns:a16="http://schemas.microsoft.com/office/drawing/2014/main" val="2425830736"/>
                    </a:ext>
                  </a:extLst>
                </a:gridCol>
                <a:gridCol w="8283228">
                  <a:extLst>
                    <a:ext uri="{9D8B030D-6E8A-4147-A177-3AD203B41FA5}">
                      <a16:colId xmlns:a16="http://schemas.microsoft.com/office/drawing/2014/main" val="178521348"/>
                    </a:ext>
                  </a:extLst>
                </a:gridCol>
              </a:tblGrid>
              <a:tr h="352553">
                <a:tc gridSpan="2">
                  <a:txBody>
                    <a:bodyPr/>
                    <a:lstStyle/>
                    <a:p>
                      <a:pPr algn="ctr">
                        <a:spcBef>
                          <a:spcPts val="300"/>
                        </a:spcBef>
                        <a:spcAft>
                          <a:spcPts val="300"/>
                        </a:spcAft>
                      </a:pPr>
                      <a:r>
                        <a:rPr lang="fr-FR" sz="1800" dirty="0">
                          <a:effectLst/>
                          <a:latin typeface="Arial" panose="020B0604020202020204" pitchFamily="34" charset="0"/>
                          <a:cs typeface="Arial" panose="020B0604020202020204" pitchFamily="34" charset="0"/>
                        </a:rPr>
                        <a:t>Outils collaboratifs et interactifs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3986389147"/>
                  </a:ext>
                </a:extLst>
              </a:tr>
              <a:tr h="1637986">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Plateforme collaborative</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C’est un espace partagé et sécurisé sur l’intranet de l’entreprise ou de plus en plus souvent externalisée en Cloud. Il facilite la création de groupe de travail, l’échange de données et d’informations (liste de contacts, agendas, messagerie…), le partage de dossiers et de fichiers. Exemple : Microsoft Azure ou SharePoint, Google Apps for Work, etc.</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3091158"/>
                  </a:ext>
                </a:extLst>
              </a:tr>
              <a:tr h="1637986">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Dossiers et fichiers partagés</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0"/>
                        </a:spcAft>
                      </a:pPr>
                      <a:r>
                        <a:rPr lang="fr-FR" sz="1800" dirty="0">
                          <a:effectLst/>
                          <a:latin typeface="Arial" panose="020B0604020202020204" pitchFamily="34" charset="0"/>
                          <a:cs typeface="Arial" panose="020B0604020202020204" pitchFamily="34" charset="0"/>
                        </a:rPr>
                        <a:t>Il est possible de partager avec d’autres collaborateurs un dossier ou un fichier tout en paramétrant des droits d’accès personnalisés : lecture, consultation, modification… Cette fonction peut être mise en œuvre dans le cadre d’une plateforme collaborative ou en dehors. </a:t>
                      </a:r>
                    </a:p>
                    <a:p>
                      <a:pPr algn="just">
                        <a:spcAft>
                          <a:spcPts val="300"/>
                        </a:spcAft>
                      </a:pPr>
                      <a:r>
                        <a:rPr lang="en-US" sz="1800" dirty="0" err="1">
                          <a:effectLst/>
                          <a:latin typeface="Arial" panose="020B0604020202020204" pitchFamily="34" charset="0"/>
                          <a:cs typeface="Arial" panose="020B0604020202020204" pitchFamily="34" charset="0"/>
                        </a:rPr>
                        <a:t>Exemple</a:t>
                      </a:r>
                      <a:r>
                        <a:rPr lang="en-US" sz="1800" dirty="0">
                          <a:effectLst/>
                          <a:latin typeface="Arial" panose="020B0604020202020204" pitchFamily="34" charset="0"/>
                          <a:cs typeface="Arial" panose="020B0604020202020204" pitchFamily="34" charset="0"/>
                        </a:rPr>
                        <a:t> : Google Drive, OneDrive, Dropbox…</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50386862"/>
                  </a:ext>
                </a:extLst>
              </a:tr>
              <a:tr h="1392288">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Messagerie électronique interne</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C’est un moyen rapide et efficace de communiquer. Les listes de diffusion permettent une diffusion rapide et peu coûteuse de l’information. </a:t>
                      </a:r>
                    </a:p>
                    <a:p>
                      <a:pPr algn="just">
                        <a:spcBef>
                          <a:spcPts val="300"/>
                        </a:spcBef>
                        <a:spcAft>
                          <a:spcPts val="300"/>
                        </a:spcAft>
                      </a:pPr>
                      <a:r>
                        <a:rPr lang="fr-FR" sz="1800" dirty="0">
                          <a:effectLst/>
                          <a:latin typeface="Arial" panose="020B0604020202020204" pitchFamily="34" charset="0"/>
                          <a:cs typeface="Arial" panose="020B0604020202020204" pitchFamily="34" charset="0"/>
                        </a:rPr>
                        <a:t>Le mél a la même valeur juridique qu’un courrier, sous réserve qu’il comporte les coordonnés de l’expéditeur, la date et la signature.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71726663"/>
                  </a:ext>
                </a:extLst>
              </a:tr>
            </a:tbl>
          </a:graphicData>
        </a:graphic>
      </p:graphicFrame>
    </p:spTree>
    <p:extLst>
      <p:ext uri="{BB962C8B-B14F-4D97-AF65-F5344CB8AC3E}">
        <p14:creationId xmlns:p14="http://schemas.microsoft.com/office/powerpoint/2010/main" val="31782942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2. Faciliter la communication et le travail collaboratif</a:t>
            </a:r>
            <a:endParaRPr lang="fr-FR" sz="54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1CC4AD98-2947-4970-B80C-F5511AE3561E}"/>
              </a:ext>
            </a:extLst>
          </p:cNvPr>
          <p:cNvGraphicFramePr>
            <a:graphicFrameLocks noGrp="1"/>
          </p:cNvGraphicFramePr>
          <p:nvPr>
            <p:extLst>
              <p:ext uri="{D42A27DB-BD31-4B8C-83A1-F6EECF244321}">
                <p14:modId xmlns:p14="http://schemas.microsoft.com/office/powerpoint/2010/main" val="1330303505"/>
              </p:ext>
            </p:extLst>
          </p:nvPr>
        </p:nvGraphicFramePr>
        <p:xfrm>
          <a:off x="679509" y="1359015"/>
          <a:ext cx="10645628" cy="4232597"/>
        </p:xfrm>
        <a:graphic>
          <a:graphicData uri="http://schemas.openxmlformats.org/drawingml/2006/table">
            <a:tbl>
              <a:tblPr firstRow="1" firstCol="1" bandRow="1">
                <a:tableStyleId>{5C22544A-7EE6-4342-B048-85BDC9FD1C3A}</a:tableStyleId>
              </a:tblPr>
              <a:tblGrid>
                <a:gridCol w="1972840">
                  <a:extLst>
                    <a:ext uri="{9D8B030D-6E8A-4147-A177-3AD203B41FA5}">
                      <a16:colId xmlns:a16="http://schemas.microsoft.com/office/drawing/2014/main" val="76415858"/>
                    </a:ext>
                  </a:extLst>
                </a:gridCol>
                <a:gridCol w="8672788">
                  <a:extLst>
                    <a:ext uri="{9D8B030D-6E8A-4147-A177-3AD203B41FA5}">
                      <a16:colId xmlns:a16="http://schemas.microsoft.com/office/drawing/2014/main" val="2737893111"/>
                    </a:ext>
                  </a:extLst>
                </a:gridCol>
              </a:tblGrid>
              <a:tr h="216365">
                <a:tc gridSpan="2">
                  <a:txBody>
                    <a:bodyPr/>
                    <a:lstStyle/>
                    <a:p>
                      <a:pPr algn="ctr">
                        <a:spcBef>
                          <a:spcPts val="300"/>
                        </a:spcBef>
                        <a:spcAft>
                          <a:spcPts val="300"/>
                        </a:spcAft>
                      </a:pPr>
                      <a:r>
                        <a:rPr lang="fr-FR" sz="1800">
                          <a:effectLst/>
                          <a:latin typeface="Arial" panose="020B0604020202020204" pitchFamily="34" charset="0"/>
                          <a:cs typeface="Arial" panose="020B0604020202020204" pitchFamily="34" charset="0"/>
                        </a:rPr>
                        <a:t>Outils collaboratifs et interactif</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37388" marR="37388" marT="0" marB="0" anchor="ctr"/>
                </a:tc>
                <a:tc hMerge="1">
                  <a:txBody>
                    <a:bodyPr/>
                    <a:lstStyle/>
                    <a:p>
                      <a:endParaRPr lang="fr-FR"/>
                    </a:p>
                  </a:txBody>
                  <a:tcPr/>
                </a:tc>
                <a:extLst>
                  <a:ext uri="{0D108BD9-81ED-4DB2-BD59-A6C34878D82A}">
                    <a16:rowId xmlns:a16="http://schemas.microsoft.com/office/drawing/2014/main" val="3848041914"/>
                  </a:ext>
                </a:extLst>
              </a:tr>
              <a:tr h="1223116">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Annuaires et agendas partagés</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37388" marR="37388"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Les annuaires ou listes de contacts partagés facilitent les échangent entre les personnes et les agendas partagées rendent plus aisés la programmation de réunions de travail par exemple. Ces fonctions peuvent être mises en œuvre dans le cadre d’une plateforme collaborative ou en dehors.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7388" marR="37388" marT="0" marB="0" anchor="ctr"/>
                </a:tc>
                <a:extLst>
                  <a:ext uri="{0D108BD9-81ED-4DB2-BD59-A6C34878D82A}">
                    <a16:rowId xmlns:a16="http://schemas.microsoft.com/office/drawing/2014/main" val="735673951"/>
                  </a:ext>
                </a:extLst>
              </a:tr>
              <a:tr h="1220598">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Applications en SaaS</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37388" marR="37388"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Les applications en SaaS (Software as a Service) fonctionnent en ligne et ne sont plus installées sur les ordinateurs. Elles facilitent le travail collaboratif, en autorisant le travail simultané de plusieurs personnes sur un même fichier ou la création et l’administration d’enquêtes ou de formulaires.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7388" marR="37388" marT="0" marB="0" anchor="ctr"/>
                </a:tc>
                <a:extLst>
                  <a:ext uri="{0D108BD9-81ED-4DB2-BD59-A6C34878D82A}">
                    <a16:rowId xmlns:a16="http://schemas.microsoft.com/office/drawing/2014/main" val="2963695675"/>
                  </a:ext>
                </a:extLst>
              </a:tr>
              <a:tr h="649097">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Formulaires</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37388" marR="37388"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Les formulaires facilitent et normalisent le sondage ou la collecte d’information auprès de collègues ou de partenaires.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7388" marR="37388" marT="0" marB="0" anchor="ctr"/>
                </a:tc>
                <a:extLst>
                  <a:ext uri="{0D108BD9-81ED-4DB2-BD59-A6C34878D82A}">
                    <a16:rowId xmlns:a16="http://schemas.microsoft.com/office/drawing/2014/main" val="3924710136"/>
                  </a:ext>
                </a:extLst>
              </a:tr>
              <a:tr h="865466">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Formats universels</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37388" marR="37388"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Les formats de fichier universel tel que le format PDF ou XML, facilitent le travail partagé en supprimant les problèmes de conversion de fichiers.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37388" marR="37388" marT="0" marB="0" anchor="ctr"/>
                </a:tc>
                <a:extLst>
                  <a:ext uri="{0D108BD9-81ED-4DB2-BD59-A6C34878D82A}">
                    <a16:rowId xmlns:a16="http://schemas.microsoft.com/office/drawing/2014/main" val="409474964"/>
                  </a:ext>
                </a:extLst>
              </a:tr>
            </a:tbl>
          </a:graphicData>
        </a:graphic>
      </p:graphicFrame>
    </p:spTree>
    <p:extLst>
      <p:ext uri="{BB962C8B-B14F-4D97-AF65-F5344CB8AC3E}">
        <p14:creationId xmlns:p14="http://schemas.microsoft.com/office/powerpoint/2010/main" val="1832358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2. Faciliter la communication et le travail collaboratif</a:t>
            </a:r>
            <a:endParaRPr lang="fr-FR" sz="54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67464EB3-55C0-49CE-89FA-7FE618CE87B6}"/>
              </a:ext>
            </a:extLst>
          </p:cNvPr>
          <p:cNvGraphicFramePr>
            <a:graphicFrameLocks noGrp="1"/>
          </p:cNvGraphicFramePr>
          <p:nvPr>
            <p:extLst>
              <p:ext uri="{D42A27DB-BD31-4B8C-83A1-F6EECF244321}">
                <p14:modId xmlns:p14="http://schemas.microsoft.com/office/powerpoint/2010/main" val="1716926519"/>
              </p:ext>
            </p:extLst>
          </p:nvPr>
        </p:nvGraphicFramePr>
        <p:xfrm>
          <a:off x="360726" y="1187109"/>
          <a:ext cx="10855355" cy="4991303"/>
        </p:xfrm>
        <a:graphic>
          <a:graphicData uri="http://schemas.openxmlformats.org/drawingml/2006/table">
            <a:tbl>
              <a:tblPr firstRow="1" firstCol="1" bandRow="1">
                <a:tableStyleId>{5C22544A-7EE6-4342-B048-85BDC9FD1C3A}</a:tableStyleId>
              </a:tblPr>
              <a:tblGrid>
                <a:gridCol w="1745195">
                  <a:extLst>
                    <a:ext uri="{9D8B030D-6E8A-4147-A177-3AD203B41FA5}">
                      <a16:colId xmlns:a16="http://schemas.microsoft.com/office/drawing/2014/main" val="1906309211"/>
                    </a:ext>
                  </a:extLst>
                </a:gridCol>
                <a:gridCol w="9110160">
                  <a:extLst>
                    <a:ext uri="{9D8B030D-6E8A-4147-A177-3AD203B41FA5}">
                      <a16:colId xmlns:a16="http://schemas.microsoft.com/office/drawing/2014/main" val="3047445889"/>
                    </a:ext>
                  </a:extLst>
                </a:gridCol>
              </a:tblGrid>
              <a:tr h="487454">
                <a:tc gridSpan="2">
                  <a:txBody>
                    <a:bodyPr/>
                    <a:lstStyle/>
                    <a:p>
                      <a:pPr algn="ctr">
                        <a:spcBef>
                          <a:spcPts val="300"/>
                        </a:spcBef>
                        <a:spcAft>
                          <a:spcPts val="300"/>
                        </a:spcAft>
                      </a:pPr>
                      <a:r>
                        <a:rPr lang="fr-FR" sz="2000" dirty="0">
                          <a:solidFill>
                            <a:srgbClr val="FF0000"/>
                          </a:solidFill>
                          <a:effectLst/>
                          <a:latin typeface="Arial" panose="020B0604020202020204" pitchFamily="34" charset="0"/>
                          <a:cs typeface="Arial" panose="020B0604020202020204" pitchFamily="34" charset="0"/>
                        </a:rPr>
                        <a:t>Outils collaboratifs et interactif</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tc hMerge="1">
                  <a:txBody>
                    <a:bodyPr/>
                    <a:lstStyle/>
                    <a:p>
                      <a:endParaRPr lang="fr-FR"/>
                    </a:p>
                  </a:txBody>
                  <a:tcPr/>
                </a:tc>
                <a:extLst>
                  <a:ext uri="{0D108BD9-81ED-4DB2-BD59-A6C34878D82A}">
                    <a16:rowId xmlns:a16="http://schemas.microsoft.com/office/drawing/2014/main" val="4171038587"/>
                  </a:ext>
                </a:extLst>
              </a:tr>
              <a:tr h="2233089">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Boîte à idées forum et blog</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La boîte à outils permet de consulter les salariés qui peuvent donner un avis et faire des propositions concernant des points qui les intéressent. Elle doit être relevée régulièrement et traitée efficacement pour que les salariés continuent à l’utiliser. L’information transmise par la boîte est souvent anonyme ce qui permet une expression libre.</a:t>
                      </a:r>
                    </a:p>
                    <a:p>
                      <a:pPr algn="just">
                        <a:spcBef>
                          <a:spcPts val="300"/>
                        </a:spcBef>
                        <a:spcAft>
                          <a:spcPts val="300"/>
                        </a:spcAft>
                      </a:pPr>
                      <a:r>
                        <a:rPr lang="fr-FR" sz="1800" dirty="0">
                          <a:effectLst/>
                          <a:latin typeface="Arial" panose="020B0604020202020204" pitchFamily="34" charset="0"/>
                          <a:cs typeface="Arial" panose="020B0604020202020204" pitchFamily="34" charset="0"/>
                        </a:rPr>
                        <a:t>Le forum ou le blog sur l’intranet, permet au personnel d’échanger ou de s’exprimer. La communication peut être plus ou moins contrôlée et encadrée selon la volonté de la direction ou du modérateur du forum.</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extLst>
                  <a:ext uri="{0D108BD9-81ED-4DB2-BD59-A6C34878D82A}">
                    <a16:rowId xmlns:a16="http://schemas.microsoft.com/office/drawing/2014/main" val="114979217"/>
                  </a:ext>
                </a:extLst>
              </a:tr>
              <a:tr h="2233089">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Sondage et enquête </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Il permet de questionner ou sonder le personnel sur un sujet et d’obtenir des réponses qui seront analysées. La gestion peut être informatique et papier. De plus en plus les entreprises utilisent des gestionnaires d’enquêtes (Sphinx, ou Ethnos) ou des applications en ligne (Google formulaire, OneDrive enquête) qui facilitent la conception, l’administration et le dépouillement du questionnaire.</a:t>
                      </a:r>
                    </a:p>
                    <a:p>
                      <a:pPr algn="just">
                        <a:spcBef>
                          <a:spcPts val="300"/>
                        </a:spcBef>
                        <a:spcAft>
                          <a:spcPts val="300"/>
                        </a:spcAft>
                      </a:pPr>
                      <a:r>
                        <a:rPr lang="fr-FR" sz="1800" dirty="0">
                          <a:effectLst/>
                          <a:latin typeface="Arial" panose="020B0604020202020204" pitchFamily="34" charset="0"/>
                          <a:cs typeface="Arial" panose="020B0604020202020204" pitchFamily="34" charset="0"/>
                        </a:rPr>
                        <a:t>Les résultats permettent d’apporter des solutions correctives au domaine concerné. Si les salariés ont été sollicités, il est conseillé de leur faire connaître les résultats de l’enquête.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extLst>
                  <a:ext uri="{0D108BD9-81ED-4DB2-BD59-A6C34878D82A}">
                    <a16:rowId xmlns:a16="http://schemas.microsoft.com/office/drawing/2014/main" val="2329178328"/>
                  </a:ext>
                </a:extLst>
              </a:tr>
            </a:tbl>
          </a:graphicData>
        </a:graphic>
      </p:graphicFrame>
    </p:spTree>
    <p:extLst>
      <p:ext uri="{BB962C8B-B14F-4D97-AF65-F5344CB8AC3E}">
        <p14:creationId xmlns:p14="http://schemas.microsoft.com/office/powerpoint/2010/main" val="29745316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2. Faciliter la communication et le travail collaboratif</a:t>
            </a:r>
            <a:endParaRPr lang="fr-FR" sz="54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67464EB3-55C0-49CE-89FA-7FE618CE87B6}"/>
              </a:ext>
            </a:extLst>
          </p:cNvPr>
          <p:cNvGraphicFramePr>
            <a:graphicFrameLocks noGrp="1"/>
          </p:cNvGraphicFramePr>
          <p:nvPr>
            <p:extLst>
              <p:ext uri="{D42A27DB-BD31-4B8C-83A1-F6EECF244321}">
                <p14:modId xmlns:p14="http://schemas.microsoft.com/office/powerpoint/2010/main" val="1237848942"/>
              </p:ext>
            </p:extLst>
          </p:nvPr>
        </p:nvGraphicFramePr>
        <p:xfrm>
          <a:off x="775982" y="1501695"/>
          <a:ext cx="10066789" cy="3673351"/>
        </p:xfrm>
        <a:graphic>
          <a:graphicData uri="http://schemas.openxmlformats.org/drawingml/2006/table">
            <a:tbl>
              <a:tblPr firstRow="1" firstCol="1" bandRow="1">
                <a:tableStyleId>{5C22544A-7EE6-4342-B048-85BDC9FD1C3A}</a:tableStyleId>
              </a:tblPr>
              <a:tblGrid>
                <a:gridCol w="1865571">
                  <a:extLst>
                    <a:ext uri="{9D8B030D-6E8A-4147-A177-3AD203B41FA5}">
                      <a16:colId xmlns:a16="http://schemas.microsoft.com/office/drawing/2014/main" val="1906309211"/>
                    </a:ext>
                  </a:extLst>
                </a:gridCol>
                <a:gridCol w="8201218">
                  <a:extLst>
                    <a:ext uri="{9D8B030D-6E8A-4147-A177-3AD203B41FA5}">
                      <a16:colId xmlns:a16="http://schemas.microsoft.com/office/drawing/2014/main" val="3047445889"/>
                    </a:ext>
                  </a:extLst>
                </a:gridCol>
              </a:tblGrid>
              <a:tr h="438084">
                <a:tc gridSpan="2">
                  <a:txBody>
                    <a:bodyPr/>
                    <a:lstStyle/>
                    <a:p>
                      <a:pPr algn="ctr">
                        <a:spcBef>
                          <a:spcPts val="300"/>
                        </a:spcBef>
                        <a:spcAft>
                          <a:spcPts val="300"/>
                        </a:spcAft>
                      </a:pPr>
                      <a:r>
                        <a:rPr lang="fr-FR" sz="1800">
                          <a:effectLst/>
                          <a:latin typeface="Arial" panose="020B0604020202020204" pitchFamily="34" charset="0"/>
                          <a:cs typeface="Arial" panose="020B0604020202020204" pitchFamily="34" charset="0"/>
                        </a:rPr>
                        <a:t>Outils collaboratifs et interactif</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tc hMerge="1">
                  <a:txBody>
                    <a:bodyPr/>
                    <a:lstStyle/>
                    <a:p>
                      <a:endParaRPr lang="fr-FR"/>
                    </a:p>
                  </a:txBody>
                  <a:tcPr/>
                </a:tc>
                <a:extLst>
                  <a:ext uri="{0D108BD9-81ED-4DB2-BD59-A6C34878D82A}">
                    <a16:rowId xmlns:a16="http://schemas.microsoft.com/office/drawing/2014/main" val="4171038587"/>
                  </a:ext>
                </a:extLst>
              </a:tr>
              <a:tr h="1482929">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Suivi des modifications</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Le suivi des modifications sur les applications permet de mémoriser les changements opérés sur un fichier par son auteur ou par les différents intervenants qui y ont eu accès, avec la possibilité ensuite d’accepter ou de refuser ses modifications.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extLst>
                  <a:ext uri="{0D108BD9-81ED-4DB2-BD59-A6C34878D82A}">
                    <a16:rowId xmlns:a16="http://schemas.microsoft.com/office/drawing/2014/main" val="3115353564"/>
                  </a:ext>
                </a:extLst>
              </a:tr>
              <a:tr h="876169">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Fusion de documents</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Cette fonction permet d’assembler plusieurs documents en un seul en identifiant puis en acceptant ou en refusant les différences entre les versions.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extLst>
                  <a:ext uri="{0D108BD9-81ED-4DB2-BD59-A6C34878D82A}">
                    <a16:rowId xmlns:a16="http://schemas.microsoft.com/office/drawing/2014/main" val="2749849290"/>
                  </a:ext>
                </a:extLst>
              </a:tr>
              <a:tr h="876169">
                <a:tc>
                  <a:txBody>
                    <a:bodyPr/>
                    <a:lstStyle/>
                    <a:p>
                      <a:pPr algn="ctr">
                        <a:spcAft>
                          <a:spcPts val="0"/>
                        </a:spcAft>
                      </a:pPr>
                      <a:r>
                        <a:rPr lang="fr-FR" sz="1800" dirty="0">
                          <a:solidFill>
                            <a:srgbClr val="FF0000"/>
                          </a:solidFill>
                          <a:effectLst/>
                          <a:latin typeface="Arial" panose="020B0604020202020204" pitchFamily="34" charset="0"/>
                          <a:cs typeface="Arial" panose="020B0604020202020204" pitchFamily="34" charset="0"/>
                        </a:rPr>
                        <a:t>Protection des fichiers</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Il est possible de limiter l’accès à un fichier en lecture ou en modification.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18976" marR="18976" marT="0" marB="0" anchor="ctr"/>
                </a:tc>
                <a:extLst>
                  <a:ext uri="{0D108BD9-81ED-4DB2-BD59-A6C34878D82A}">
                    <a16:rowId xmlns:a16="http://schemas.microsoft.com/office/drawing/2014/main" val="3425680902"/>
                  </a:ext>
                </a:extLst>
              </a:tr>
            </a:tbl>
          </a:graphicData>
        </a:graphic>
      </p:graphicFrame>
    </p:spTree>
    <p:extLst>
      <p:ext uri="{BB962C8B-B14F-4D97-AF65-F5344CB8AC3E}">
        <p14:creationId xmlns:p14="http://schemas.microsoft.com/office/powerpoint/2010/main" val="10176738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2. Faciliter la communication et le travail collaboratif</a:t>
            </a:r>
            <a:endParaRPr lang="fr-FR" sz="54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4CAC907C-FB48-4A5B-8F5C-02E2D09C4824}"/>
              </a:ext>
            </a:extLst>
          </p:cNvPr>
          <p:cNvGraphicFramePr>
            <a:graphicFrameLocks noGrp="1"/>
          </p:cNvGraphicFramePr>
          <p:nvPr>
            <p:extLst>
              <p:ext uri="{D42A27DB-BD31-4B8C-83A1-F6EECF244321}">
                <p14:modId xmlns:p14="http://schemas.microsoft.com/office/powerpoint/2010/main" val="1706074663"/>
              </p:ext>
            </p:extLst>
          </p:nvPr>
        </p:nvGraphicFramePr>
        <p:xfrm>
          <a:off x="417747" y="1072216"/>
          <a:ext cx="11288430" cy="5182799"/>
        </p:xfrm>
        <a:graphic>
          <a:graphicData uri="http://schemas.openxmlformats.org/drawingml/2006/table">
            <a:tbl>
              <a:tblPr firstRow="1" firstCol="1" bandRow="1">
                <a:tableStyleId>{5C22544A-7EE6-4342-B048-85BDC9FD1C3A}</a:tableStyleId>
              </a:tblPr>
              <a:tblGrid>
                <a:gridCol w="2091964">
                  <a:extLst>
                    <a:ext uri="{9D8B030D-6E8A-4147-A177-3AD203B41FA5}">
                      <a16:colId xmlns:a16="http://schemas.microsoft.com/office/drawing/2014/main" val="4055440495"/>
                    </a:ext>
                  </a:extLst>
                </a:gridCol>
                <a:gridCol w="9196466">
                  <a:extLst>
                    <a:ext uri="{9D8B030D-6E8A-4147-A177-3AD203B41FA5}">
                      <a16:colId xmlns:a16="http://schemas.microsoft.com/office/drawing/2014/main" val="838365158"/>
                    </a:ext>
                  </a:extLst>
                </a:gridCol>
              </a:tblGrid>
              <a:tr h="618166">
                <a:tc gridSpan="2">
                  <a:txBody>
                    <a:bodyPr/>
                    <a:lstStyle/>
                    <a:p>
                      <a:pPr algn="ctr">
                        <a:spcBef>
                          <a:spcPts val="300"/>
                        </a:spcBef>
                        <a:spcAft>
                          <a:spcPts val="300"/>
                        </a:spcAft>
                      </a:pPr>
                      <a:r>
                        <a:rPr lang="fr-FR" sz="2000" dirty="0">
                          <a:solidFill>
                            <a:schemeClr val="bg1"/>
                          </a:solidFill>
                          <a:effectLst/>
                          <a:latin typeface="Arial" panose="020B0604020202020204" pitchFamily="34" charset="0"/>
                          <a:cs typeface="Arial" panose="020B0604020202020204" pitchFamily="34" charset="0"/>
                        </a:rPr>
                        <a:t>Outils destinés à communiquer ou à fédérer une équipe de travail</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5046" marR="55046" marT="0" marB="0" anchor="ctr"/>
                </a:tc>
                <a:tc hMerge="1">
                  <a:txBody>
                    <a:bodyPr/>
                    <a:lstStyle/>
                    <a:p>
                      <a:endParaRPr lang="fr-FR"/>
                    </a:p>
                  </a:txBody>
                  <a:tcPr/>
                </a:tc>
                <a:extLst>
                  <a:ext uri="{0D108BD9-81ED-4DB2-BD59-A6C34878D82A}">
                    <a16:rowId xmlns:a16="http://schemas.microsoft.com/office/drawing/2014/main" val="2332289684"/>
                  </a:ext>
                </a:extLst>
              </a:tr>
              <a:tr h="4564633">
                <a:tc>
                  <a:txBody>
                    <a:bodyPr/>
                    <a:lstStyle/>
                    <a:p>
                      <a:pPr algn="ctr">
                        <a:spcAft>
                          <a:spcPts val="0"/>
                        </a:spcAft>
                      </a:pPr>
                      <a:r>
                        <a:rPr lang="fr-FR" sz="2000" dirty="0">
                          <a:solidFill>
                            <a:schemeClr val="bg1"/>
                          </a:solidFill>
                          <a:effectLst/>
                          <a:latin typeface="Arial" panose="020B0604020202020204" pitchFamily="34" charset="0"/>
                          <a:cs typeface="Arial" panose="020B0604020202020204" pitchFamily="34" charset="0"/>
                        </a:rPr>
                        <a:t>Journal d’entreprise</a:t>
                      </a:r>
                    </a:p>
                    <a:p>
                      <a:pPr algn="ctr">
                        <a:spcAft>
                          <a:spcPts val="0"/>
                        </a:spcAft>
                      </a:pPr>
                      <a:r>
                        <a:rPr lang="fr-FR" sz="2000" dirty="0">
                          <a:effectLst/>
                          <a:latin typeface="Arial" panose="020B0604020202020204" pitchFamily="34" charset="0"/>
                          <a:cs typeface="Arial" panose="020B0604020202020204" pitchFamily="34" charset="0"/>
                        </a:rPr>
                        <a:t>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5046" marR="55046" marT="0" marB="0" anchor="ctr"/>
                </a:tc>
                <a:tc>
                  <a:txBody>
                    <a:bodyPr/>
                    <a:lstStyle/>
                    <a:p>
                      <a:pPr algn="l">
                        <a:spcBef>
                          <a:spcPts val="300"/>
                        </a:spcBef>
                        <a:spcAft>
                          <a:spcPts val="0"/>
                        </a:spcAft>
                      </a:pPr>
                      <a:r>
                        <a:rPr lang="fr-FR" sz="2000" dirty="0">
                          <a:effectLst/>
                          <a:latin typeface="Arial" panose="020B0604020202020204" pitchFamily="34" charset="0"/>
                          <a:cs typeface="Arial" panose="020B0604020202020204" pitchFamily="34" charset="0"/>
                        </a:rPr>
                        <a:t>Il est destiné aux salariés et il diffuse des informations sur la vie de l’entreprise. Il développe un sentiment d’appartenance à une communauté. Il peut être imprimé, diffusé sur l’intranet ou envoyé par mél. </a:t>
                      </a:r>
                    </a:p>
                    <a:p>
                      <a:pPr algn="l">
                        <a:spcAft>
                          <a:spcPts val="0"/>
                        </a:spcAft>
                      </a:pPr>
                      <a:r>
                        <a:rPr lang="fr-FR" sz="2000" dirty="0">
                          <a:effectLst/>
                          <a:latin typeface="Arial" panose="020B0604020202020204" pitchFamily="34" charset="0"/>
                          <a:cs typeface="Arial" panose="020B0604020202020204" pitchFamily="34" charset="0"/>
                        </a:rPr>
                        <a:t>On y retrouve souvent les informations suivantes : </a:t>
                      </a:r>
                    </a:p>
                    <a:p>
                      <a:pPr marL="342900" lvl="0" indent="-342900" algn="l">
                        <a:spcAft>
                          <a:spcPts val="30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l’actualité de l’entreprise : résultats, projets, implication de l’entreprise dans la vie locale,</a:t>
                      </a:r>
                    </a:p>
                    <a:p>
                      <a:pPr marL="342900" lvl="0" indent="-342900" algn="l">
                        <a:spcBef>
                          <a:spcPts val="300"/>
                        </a:spcBef>
                        <a:spcAft>
                          <a:spcPts val="30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les évènements (fêtes, mariages, naissances, décès),</a:t>
                      </a:r>
                    </a:p>
                    <a:p>
                      <a:pPr marL="342900" lvl="0" indent="-342900" algn="l">
                        <a:spcBef>
                          <a:spcPts val="300"/>
                        </a:spcBef>
                        <a:spcAft>
                          <a:spcPts val="30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les arrivées et les départs des employés,</a:t>
                      </a:r>
                    </a:p>
                    <a:p>
                      <a:pPr marL="342900" lvl="0" indent="-342900" algn="l">
                        <a:spcBef>
                          <a:spcPts val="300"/>
                        </a:spcBef>
                        <a:spcAft>
                          <a:spcPts val="30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des petites annonces de salariés,</a:t>
                      </a:r>
                    </a:p>
                    <a:p>
                      <a:pPr marL="342900" lvl="0" indent="-342900" algn="l">
                        <a:spcBef>
                          <a:spcPts val="300"/>
                        </a:spcBef>
                        <a:spcAft>
                          <a:spcPts val="30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les séminaires, journée de loisirs…</a:t>
                      </a:r>
                    </a:p>
                    <a:p>
                      <a:pPr algn="l">
                        <a:spcBef>
                          <a:spcPts val="300"/>
                        </a:spcBef>
                        <a:spcAft>
                          <a:spcPts val="300"/>
                        </a:spcAft>
                      </a:pPr>
                      <a:r>
                        <a:rPr lang="fr-FR" sz="2000" dirty="0">
                          <a:effectLst/>
                          <a:latin typeface="Arial" panose="020B0604020202020204" pitchFamily="34" charset="0"/>
                          <a:cs typeface="Arial" panose="020B0604020202020204" pitchFamily="34" charset="0"/>
                        </a:rPr>
                        <a:t>Il exige un travail de recherche et de rédaction qui représente un coût assez significatif pour l’entreprise.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5046" marR="55046" marT="0" marB="0"/>
                </a:tc>
                <a:extLst>
                  <a:ext uri="{0D108BD9-81ED-4DB2-BD59-A6C34878D82A}">
                    <a16:rowId xmlns:a16="http://schemas.microsoft.com/office/drawing/2014/main" val="3412129000"/>
                  </a:ext>
                </a:extLst>
              </a:tr>
            </a:tbl>
          </a:graphicData>
        </a:graphic>
      </p:graphicFrame>
    </p:spTree>
    <p:extLst>
      <p:ext uri="{BB962C8B-B14F-4D97-AF65-F5344CB8AC3E}">
        <p14:creationId xmlns:p14="http://schemas.microsoft.com/office/powerpoint/2010/main" val="27802881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2. Faciliter la communication et le travail collaboratif</a:t>
            </a:r>
            <a:endParaRPr lang="fr-FR" sz="54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69D6B9FD-13B2-4EEA-A652-9C2218A5913E}"/>
              </a:ext>
            </a:extLst>
          </p:cNvPr>
          <p:cNvGraphicFramePr>
            <a:graphicFrameLocks noGrp="1"/>
          </p:cNvGraphicFramePr>
          <p:nvPr>
            <p:extLst>
              <p:ext uri="{D42A27DB-BD31-4B8C-83A1-F6EECF244321}">
                <p14:modId xmlns:p14="http://schemas.microsoft.com/office/powerpoint/2010/main" val="700189989"/>
              </p:ext>
            </p:extLst>
          </p:nvPr>
        </p:nvGraphicFramePr>
        <p:xfrm>
          <a:off x="423643" y="1324885"/>
          <a:ext cx="10951828" cy="5233908"/>
        </p:xfrm>
        <a:graphic>
          <a:graphicData uri="http://schemas.openxmlformats.org/drawingml/2006/table">
            <a:tbl>
              <a:tblPr firstRow="1" firstCol="1" bandRow="1">
                <a:tableStyleId>{5C22544A-7EE6-4342-B048-85BDC9FD1C3A}</a:tableStyleId>
              </a:tblPr>
              <a:tblGrid>
                <a:gridCol w="1824606">
                  <a:extLst>
                    <a:ext uri="{9D8B030D-6E8A-4147-A177-3AD203B41FA5}">
                      <a16:colId xmlns:a16="http://schemas.microsoft.com/office/drawing/2014/main" val="1133716609"/>
                    </a:ext>
                  </a:extLst>
                </a:gridCol>
                <a:gridCol w="9127222">
                  <a:extLst>
                    <a:ext uri="{9D8B030D-6E8A-4147-A177-3AD203B41FA5}">
                      <a16:colId xmlns:a16="http://schemas.microsoft.com/office/drawing/2014/main" val="4261057546"/>
                    </a:ext>
                  </a:extLst>
                </a:gridCol>
              </a:tblGrid>
              <a:tr h="357108">
                <a:tc gridSpan="2">
                  <a:txBody>
                    <a:bodyPr/>
                    <a:lstStyle/>
                    <a:p>
                      <a:pPr algn="ctr">
                        <a:spcBef>
                          <a:spcPts val="300"/>
                        </a:spcBef>
                        <a:spcAft>
                          <a:spcPts val="300"/>
                        </a:spcAft>
                      </a:pPr>
                      <a:r>
                        <a:rPr lang="fr-FR" sz="2000" dirty="0">
                          <a:solidFill>
                            <a:schemeClr val="bg1"/>
                          </a:solidFill>
                          <a:effectLst/>
                          <a:latin typeface="Arial" panose="020B0604020202020204" pitchFamily="34" charset="0"/>
                          <a:cs typeface="Arial" panose="020B0604020202020204" pitchFamily="34" charset="0"/>
                        </a:rPr>
                        <a:t>Outils destinés à communiquer ou à fédérer une équipe de travail</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4772" marR="34772" marT="0" marB="0" anchor="ctr"/>
                </a:tc>
                <a:tc hMerge="1">
                  <a:txBody>
                    <a:bodyPr/>
                    <a:lstStyle/>
                    <a:p>
                      <a:endParaRPr lang="fr-FR"/>
                    </a:p>
                  </a:txBody>
                  <a:tcPr/>
                </a:tc>
                <a:extLst>
                  <a:ext uri="{0D108BD9-81ED-4DB2-BD59-A6C34878D82A}">
                    <a16:rowId xmlns:a16="http://schemas.microsoft.com/office/drawing/2014/main" val="2028037134"/>
                  </a:ext>
                </a:extLst>
              </a:tr>
              <a:tr h="366815">
                <a:tc>
                  <a:txBody>
                    <a:bodyPr/>
                    <a:lstStyle/>
                    <a:p>
                      <a:pPr algn="ctr">
                        <a:spcAft>
                          <a:spcPts val="0"/>
                        </a:spcAft>
                      </a:pPr>
                      <a:r>
                        <a:rPr lang="fr-FR" sz="2000" dirty="0">
                          <a:solidFill>
                            <a:schemeClr val="bg1"/>
                          </a:solidFill>
                          <a:effectLst/>
                          <a:latin typeface="Arial" panose="020B0604020202020204" pitchFamily="34" charset="0"/>
                          <a:cs typeface="Arial" panose="020B0604020202020204" pitchFamily="34" charset="0"/>
                        </a:rPr>
                        <a:t>Newsletter</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4772" marR="34772"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C’est un document numérique qui permet aux salariés d’être informés sur un sujet, une actualité de l’entreprise.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34772" marR="34772" marT="0" marB="0"/>
                </a:tc>
                <a:extLst>
                  <a:ext uri="{0D108BD9-81ED-4DB2-BD59-A6C34878D82A}">
                    <a16:rowId xmlns:a16="http://schemas.microsoft.com/office/drawing/2014/main" val="4228259760"/>
                  </a:ext>
                </a:extLst>
              </a:tr>
              <a:tr h="978174">
                <a:tc>
                  <a:txBody>
                    <a:bodyPr/>
                    <a:lstStyle/>
                    <a:p>
                      <a:pPr algn="ctr">
                        <a:spcAft>
                          <a:spcPts val="0"/>
                        </a:spcAft>
                      </a:pPr>
                      <a:r>
                        <a:rPr lang="fr-FR" sz="2000" dirty="0">
                          <a:solidFill>
                            <a:schemeClr val="bg1"/>
                          </a:solidFill>
                          <a:effectLst/>
                          <a:latin typeface="Arial" panose="020B0604020202020204" pitchFamily="34" charset="0"/>
                          <a:cs typeface="Arial" panose="020B0604020202020204" pitchFamily="34" charset="0"/>
                        </a:rPr>
                        <a:t>Flash d’information</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4772" marR="34772" marT="0" marB="0" anchor="ctr"/>
                </a:tc>
                <a:tc>
                  <a:txBody>
                    <a:bodyPr/>
                    <a:lstStyle/>
                    <a:p>
                      <a:pPr algn="l">
                        <a:spcBef>
                          <a:spcPts val="300"/>
                        </a:spcBef>
                        <a:spcAft>
                          <a:spcPts val="300"/>
                        </a:spcAft>
                      </a:pPr>
                      <a:r>
                        <a:rPr lang="fr-FR" sz="2000">
                          <a:effectLst/>
                          <a:latin typeface="Arial" panose="020B0604020202020204" pitchFamily="34" charset="0"/>
                          <a:cs typeface="Arial" panose="020B0604020202020204" pitchFamily="34" charset="0"/>
                        </a:rPr>
                        <a:t>Il permet d’informer rapidement tout le personnel d’un évènement ou d’une décision. L’information est donnée de façon brute, peu détaillée. Il est diffusé en fonction des besoins de l’entreprise, il n’a aucune régularité. Il peut être imprimé, affiché, envoyé par mél ou diffusé sur l’intranet. Sa durée de vie est courte.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34772" marR="34772" marT="0" marB="0"/>
                </a:tc>
                <a:extLst>
                  <a:ext uri="{0D108BD9-81ED-4DB2-BD59-A6C34878D82A}">
                    <a16:rowId xmlns:a16="http://schemas.microsoft.com/office/drawing/2014/main" val="2122329860"/>
                  </a:ext>
                </a:extLst>
              </a:tr>
              <a:tr h="2445435">
                <a:tc>
                  <a:txBody>
                    <a:bodyPr/>
                    <a:lstStyle/>
                    <a:p>
                      <a:pPr algn="ctr">
                        <a:spcAft>
                          <a:spcPts val="0"/>
                        </a:spcAft>
                      </a:pPr>
                      <a:r>
                        <a:rPr lang="fr-FR" sz="2000" dirty="0">
                          <a:solidFill>
                            <a:schemeClr val="bg1"/>
                          </a:solidFill>
                          <a:effectLst/>
                          <a:latin typeface="Arial" panose="020B0604020202020204" pitchFamily="34" charset="0"/>
                          <a:cs typeface="Arial" panose="020B0604020202020204" pitchFamily="34" charset="0"/>
                        </a:rPr>
                        <a:t>Panneau d’affichage</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4772" marR="34772"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Papier ou numérique, ils sont disposés à des endroits stratégiques, sur des lieux de passage des salariés, et ils diffusent l’information en continu.</a:t>
                      </a:r>
                    </a:p>
                    <a:p>
                      <a:pPr algn="l">
                        <a:spcBef>
                          <a:spcPts val="300"/>
                        </a:spcBef>
                        <a:spcAft>
                          <a:spcPts val="300"/>
                        </a:spcAft>
                      </a:pPr>
                      <a:r>
                        <a:rPr lang="fr-FR" sz="2000" dirty="0">
                          <a:effectLst/>
                          <a:latin typeface="Arial" panose="020B0604020202020204" pitchFamily="34" charset="0"/>
                          <a:cs typeface="Arial" panose="020B0604020202020204" pitchFamily="34" charset="0"/>
                        </a:rPr>
                        <a:t>Plusieurs types d’informations sont présentés. </a:t>
                      </a:r>
                    </a:p>
                    <a:p>
                      <a:pPr marL="342900" lvl="0" indent="-342900" algn="l">
                        <a:spcBef>
                          <a:spcPts val="300"/>
                        </a:spcBef>
                        <a:spcAft>
                          <a:spcPts val="30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des informations légales obligatoires : schémas d’évacuation d’incendie, coordonnées du service médical, informations syndicales, dates des congés, consignes de sécurité, etc. </a:t>
                      </a:r>
                    </a:p>
                    <a:p>
                      <a:pPr marL="342900" lvl="0" indent="-342900" algn="l">
                        <a:spcBef>
                          <a:spcPts val="300"/>
                        </a:spcBef>
                        <a:spcAft>
                          <a:spcPts val="30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d’autres qui varient selon l’actualité ou l’activité de l’entreprise. </a:t>
                      </a:r>
                    </a:p>
                    <a:p>
                      <a:pPr algn="l">
                        <a:spcBef>
                          <a:spcPts val="300"/>
                        </a:spcBef>
                        <a:spcAft>
                          <a:spcPts val="300"/>
                        </a:spcAft>
                      </a:pPr>
                      <a:r>
                        <a:rPr lang="fr-FR" sz="2000" dirty="0">
                          <a:effectLst/>
                          <a:latin typeface="Arial" panose="020B0604020202020204" pitchFamily="34" charset="0"/>
                          <a:cs typeface="Arial" panose="020B0604020202020204" pitchFamily="34" charset="0"/>
                        </a:rPr>
                        <a:t>L’information doit être tenue à jour, pour que le personnel voie un intérêt à ces panneaux, toute information obsolète, discrédite l’affichage.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34772" marR="34772" marT="0" marB="0"/>
                </a:tc>
                <a:extLst>
                  <a:ext uri="{0D108BD9-81ED-4DB2-BD59-A6C34878D82A}">
                    <a16:rowId xmlns:a16="http://schemas.microsoft.com/office/drawing/2014/main" val="1521450542"/>
                  </a:ext>
                </a:extLst>
              </a:tr>
            </a:tbl>
          </a:graphicData>
        </a:graphic>
      </p:graphicFrame>
    </p:spTree>
    <p:extLst>
      <p:ext uri="{BB962C8B-B14F-4D97-AF65-F5344CB8AC3E}">
        <p14:creationId xmlns:p14="http://schemas.microsoft.com/office/powerpoint/2010/main" val="24784145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2. Faciliter la communication et le travail collaboratif</a:t>
            </a:r>
            <a:endParaRPr lang="fr-FR" sz="54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62E68FB3-BD47-4B99-8480-1CE882910761}"/>
              </a:ext>
            </a:extLst>
          </p:cNvPr>
          <p:cNvGraphicFramePr>
            <a:graphicFrameLocks noGrp="1"/>
          </p:cNvGraphicFramePr>
          <p:nvPr>
            <p:extLst>
              <p:ext uri="{D42A27DB-BD31-4B8C-83A1-F6EECF244321}">
                <p14:modId xmlns:p14="http://schemas.microsoft.com/office/powerpoint/2010/main" val="2812757409"/>
              </p:ext>
            </p:extLst>
          </p:nvPr>
        </p:nvGraphicFramePr>
        <p:xfrm>
          <a:off x="411061" y="1382370"/>
          <a:ext cx="11073468" cy="4984873"/>
        </p:xfrm>
        <a:graphic>
          <a:graphicData uri="http://schemas.openxmlformats.org/drawingml/2006/table">
            <a:tbl>
              <a:tblPr firstRow="1" firstCol="1" bandRow="1">
                <a:tableStyleId>{5C22544A-7EE6-4342-B048-85BDC9FD1C3A}</a:tableStyleId>
              </a:tblPr>
              <a:tblGrid>
                <a:gridCol w="2055005">
                  <a:extLst>
                    <a:ext uri="{9D8B030D-6E8A-4147-A177-3AD203B41FA5}">
                      <a16:colId xmlns:a16="http://schemas.microsoft.com/office/drawing/2014/main" val="2075550119"/>
                    </a:ext>
                  </a:extLst>
                </a:gridCol>
                <a:gridCol w="9018463">
                  <a:extLst>
                    <a:ext uri="{9D8B030D-6E8A-4147-A177-3AD203B41FA5}">
                      <a16:colId xmlns:a16="http://schemas.microsoft.com/office/drawing/2014/main" val="3017816709"/>
                    </a:ext>
                  </a:extLst>
                </a:gridCol>
              </a:tblGrid>
              <a:tr h="344817">
                <a:tc gridSpan="2">
                  <a:txBody>
                    <a:bodyPr/>
                    <a:lstStyle/>
                    <a:p>
                      <a:pPr algn="ctr">
                        <a:spcBef>
                          <a:spcPts val="300"/>
                        </a:spcBef>
                        <a:spcAft>
                          <a:spcPts val="300"/>
                        </a:spcAft>
                      </a:pPr>
                      <a:r>
                        <a:rPr lang="fr-FR" sz="2000" dirty="0">
                          <a:solidFill>
                            <a:schemeClr val="bg1"/>
                          </a:solidFill>
                          <a:effectLst/>
                          <a:latin typeface="Arial" panose="020B0604020202020204" pitchFamily="34" charset="0"/>
                          <a:cs typeface="Arial" panose="020B0604020202020204" pitchFamily="34" charset="0"/>
                        </a:rPr>
                        <a:t>Outils destinés à communiquer ou à fédérer une équipe de travail</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4114" marR="24114" marT="0" marB="0" anchor="ctr"/>
                </a:tc>
                <a:tc hMerge="1">
                  <a:txBody>
                    <a:bodyPr/>
                    <a:lstStyle/>
                    <a:p>
                      <a:endParaRPr lang="fr-FR"/>
                    </a:p>
                  </a:txBody>
                  <a:tcPr/>
                </a:tc>
                <a:extLst>
                  <a:ext uri="{0D108BD9-81ED-4DB2-BD59-A6C34878D82A}">
                    <a16:rowId xmlns:a16="http://schemas.microsoft.com/office/drawing/2014/main" val="3761260461"/>
                  </a:ext>
                </a:extLst>
              </a:tr>
              <a:tr h="2203008">
                <a:tc>
                  <a:txBody>
                    <a:bodyPr/>
                    <a:lstStyle/>
                    <a:p>
                      <a:pPr algn="ctr">
                        <a:spcAft>
                          <a:spcPts val="0"/>
                        </a:spcAft>
                      </a:pPr>
                      <a:r>
                        <a:rPr lang="fr-FR" sz="2000" dirty="0">
                          <a:solidFill>
                            <a:schemeClr val="bg1"/>
                          </a:solidFill>
                          <a:effectLst/>
                          <a:latin typeface="Arial" panose="020B0604020202020204" pitchFamily="34" charset="0"/>
                          <a:cs typeface="Arial" panose="020B0604020202020204" pitchFamily="34" charset="0"/>
                        </a:rPr>
                        <a:t>Évènements et Journées de Team Building</a:t>
                      </a:r>
                    </a:p>
                    <a:p>
                      <a:pPr algn="ctr">
                        <a:spcAft>
                          <a:spcPts val="0"/>
                        </a:spcAft>
                      </a:pPr>
                      <a:r>
                        <a:rPr lang="fr-FR" sz="2000" dirty="0">
                          <a:solidFill>
                            <a:schemeClr val="bg1"/>
                          </a:solidFill>
                          <a:effectLst/>
                          <a:latin typeface="Arial" panose="020B0604020202020204" pitchFamily="34" charset="0"/>
                          <a:cs typeface="Arial" panose="020B0604020202020204" pitchFamily="34" charset="0"/>
                        </a:rPr>
                        <a:t> </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4114" marR="24114" marT="0" marB="0" anchor="ct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Ce sont des journées de loisirs ou des séminaires destinées à renforcer la cohésion du groupe et le sentiment d’appartenance à une communauté.</a:t>
                      </a:r>
                    </a:p>
                    <a:p>
                      <a:pPr algn="just">
                        <a:spcBef>
                          <a:spcPts val="300"/>
                        </a:spcBef>
                        <a:spcAft>
                          <a:spcPts val="300"/>
                        </a:spcAft>
                      </a:pPr>
                      <a:r>
                        <a:rPr lang="fr-FR" sz="2000" dirty="0">
                          <a:effectLst/>
                          <a:latin typeface="Arial" panose="020B0604020202020204" pitchFamily="34" charset="0"/>
                          <a:cs typeface="Arial" panose="020B0604020202020204" pitchFamily="34" charset="0"/>
                        </a:rPr>
                        <a:t>Les salariés participent à des activités ludiques qui les mettent en concurrence ou en dépendance réciproque. Ce qui les pousse à coopérer et à mieux se connaître. Exemple : challenge sportif, jeux extérieurs, (accrobranche, ou autres), Jeux sérieux, etc.</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4114" marR="24114" marT="0" marB="0" anchor="ctr"/>
                </a:tc>
                <a:extLst>
                  <a:ext uri="{0D108BD9-81ED-4DB2-BD59-A6C34878D82A}">
                    <a16:rowId xmlns:a16="http://schemas.microsoft.com/office/drawing/2014/main" val="3414547267"/>
                  </a:ext>
                </a:extLst>
              </a:tr>
              <a:tr h="2437048">
                <a:tc>
                  <a:txBody>
                    <a:bodyPr/>
                    <a:lstStyle/>
                    <a:p>
                      <a:pPr algn="ctr">
                        <a:spcAft>
                          <a:spcPts val="0"/>
                        </a:spcAft>
                      </a:pPr>
                      <a:r>
                        <a:rPr lang="fr-FR" sz="2000" dirty="0">
                          <a:solidFill>
                            <a:schemeClr val="bg1"/>
                          </a:solidFill>
                          <a:effectLst/>
                          <a:latin typeface="Arial" panose="020B0604020202020204" pitchFamily="34" charset="0"/>
                          <a:cs typeface="Arial" panose="020B0604020202020204" pitchFamily="34" charset="0"/>
                        </a:rPr>
                        <a:t>Réunion traditionnelle</a:t>
                      </a:r>
                    </a:p>
                    <a:p>
                      <a:pPr algn="ctr">
                        <a:spcAft>
                          <a:spcPts val="0"/>
                        </a:spcAft>
                      </a:pPr>
                      <a:r>
                        <a:rPr lang="fr-FR" sz="2000" dirty="0">
                          <a:solidFill>
                            <a:schemeClr val="bg1"/>
                          </a:solidFill>
                          <a:effectLst/>
                          <a:latin typeface="Arial" panose="020B0604020202020204" pitchFamily="34" charset="0"/>
                          <a:cs typeface="Arial" panose="020B0604020202020204" pitchFamily="34" charset="0"/>
                        </a:rPr>
                        <a:t>et vidéos</a:t>
                      </a:r>
                    </a:p>
                    <a:p>
                      <a:pPr algn="ctr">
                        <a:spcAft>
                          <a:spcPts val="0"/>
                        </a:spcAft>
                      </a:pPr>
                      <a:r>
                        <a:rPr lang="fr-FR" sz="2000" dirty="0">
                          <a:solidFill>
                            <a:schemeClr val="bg1"/>
                          </a:solidFill>
                          <a:effectLst/>
                          <a:latin typeface="Arial" panose="020B0604020202020204" pitchFamily="34" charset="0"/>
                          <a:cs typeface="Arial" panose="020B0604020202020204" pitchFamily="34" charset="0"/>
                        </a:rPr>
                        <a:t> </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4114" marR="24114" marT="0" marB="0" anchor="ct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Les réunions favorisent le dialogue dans l’entreprise et permettent de désamorcer des conflits sous-jacents. </a:t>
                      </a:r>
                    </a:p>
                    <a:p>
                      <a:pPr algn="just">
                        <a:spcBef>
                          <a:spcPts val="300"/>
                        </a:spcBef>
                        <a:spcAft>
                          <a:spcPts val="300"/>
                        </a:spcAft>
                      </a:pPr>
                      <a:r>
                        <a:rPr lang="fr-FR" sz="2000" dirty="0">
                          <a:effectLst/>
                          <a:latin typeface="Arial" panose="020B0604020202020204" pitchFamily="34" charset="0"/>
                          <a:cs typeface="Arial" panose="020B0604020202020204" pitchFamily="34" charset="0"/>
                        </a:rPr>
                        <a:t>Certaines sont périodiques (hebdomadaires, mensuelles, annuelles), d’autres sont misent en place en fonction des besoins du service.  On distingue les réunions formelles (prévues et organisées) et les réunions informelles qui se mettent en place spontanément sans structure particulière. Exemple : temps du repas, pause-café, sortie du travail sur le parking.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4114" marR="24114" marT="0" marB="0" anchor="ctr"/>
                </a:tc>
                <a:extLst>
                  <a:ext uri="{0D108BD9-81ED-4DB2-BD59-A6C34878D82A}">
                    <a16:rowId xmlns:a16="http://schemas.microsoft.com/office/drawing/2014/main" val="731224706"/>
                  </a:ext>
                </a:extLst>
              </a:tr>
            </a:tbl>
          </a:graphicData>
        </a:graphic>
      </p:graphicFrame>
    </p:spTree>
    <p:extLst>
      <p:ext uri="{BB962C8B-B14F-4D97-AF65-F5344CB8AC3E}">
        <p14:creationId xmlns:p14="http://schemas.microsoft.com/office/powerpoint/2010/main" val="37241637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384</TotalTime>
  <Words>987</Words>
  <Application>Microsoft Office PowerPoint</Application>
  <PresentationFormat>Grand écran</PresentationFormat>
  <Paragraphs>76</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Century Gothic</vt:lpstr>
      <vt:lpstr>Symbol</vt:lpstr>
      <vt:lpstr>Wingdings 3</vt:lpstr>
      <vt:lpstr>Ion</vt:lpstr>
      <vt:lpstr>Chap. 7 - Communiquer, échanger, collaborer 2. Faciliter la communication et le travail collaboratif</vt:lpstr>
      <vt:lpstr>Chap. 7 - Communiquer, échanger, collaborer 2. Faciliter la communication et le travail collaboratif</vt:lpstr>
      <vt:lpstr>Chap. 7 - Communiquer, échanger, collaborer 2. Faciliter la communication et le travail collaboratif</vt:lpstr>
      <vt:lpstr>Chap. 7 - Communiquer, échanger, collaborer 2. Faciliter la communication et le travail collaboratif</vt:lpstr>
      <vt:lpstr>Chap. 7 - Communiquer, échanger, collaborer 2. Faciliter la communication et le travail collaboratif</vt:lpstr>
      <vt:lpstr>Chap. 7 - Communiquer, échanger, collaborer 2. Faciliter la communication et le travail collaboratif</vt:lpstr>
      <vt:lpstr>Chap. 7 - Communiquer, échanger, collaborer 2. Faciliter la communication et le travail collaboratif</vt:lpstr>
      <vt:lpstr>Chap. 7 - Communiquer, échanger, collaborer 2. Faciliter la communication et le travail collaboratif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42</cp:revision>
  <dcterms:created xsi:type="dcterms:W3CDTF">2014-01-14T07:42:30Z</dcterms:created>
  <dcterms:modified xsi:type="dcterms:W3CDTF">2019-09-18T16:24:08Z</dcterms:modified>
</cp:coreProperties>
</file>