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64" r:id="rId2"/>
    <p:sldId id="275" r:id="rId3"/>
    <p:sldId id="265" r:id="rId4"/>
    <p:sldId id="274" r:id="rId5"/>
    <p:sldId id="268" r:id="rId6"/>
    <p:sldId id="270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777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595D83-DD05-F243-8A6D-55EB5BEAAA1D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C72C7A-DA45-5D41-A722-C4220537C5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7622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DFA08345-E99C-4CDC-AF50-437C3E9B1DBD}"/>
              </a:ext>
            </a:extLst>
          </p:cNvPr>
          <p:cNvSpPr txBox="1">
            <a:spLocks/>
          </p:cNvSpPr>
          <p:nvPr/>
        </p:nvSpPr>
        <p:spPr>
          <a:xfrm>
            <a:off x="173566" y="-140739"/>
            <a:ext cx="11844867" cy="121295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br>
              <a:rPr lang="fr-FR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 La communication sur le Web</a:t>
            </a:r>
          </a:p>
          <a:p>
            <a:pPr>
              <a:spcBef>
                <a:spcPts val="600"/>
              </a:spcBef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Traiter les informations obtenues (Logiciel d’analyse web, CRM)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1A3999B-ABA3-4278-849D-4AFED8FE2346}"/>
              </a:ext>
            </a:extLst>
          </p:cNvPr>
          <p:cNvSpPr/>
          <p:nvPr/>
        </p:nvSpPr>
        <p:spPr>
          <a:xfrm>
            <a:off x="129762" y="1687141"/>
            <a:ext cx="12062238" cy="463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buNone/>
            </a:pP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</a:t>
            </a:r>
            <a:r>
              <a:rPr lang="fr-FR" sz="2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présence sur le Web n’a de réel impact que si la fréquentation </a:t>
            </a:r>
          </a:p>
          <a:p>
            <a:pPr algn="ctr">
              <a:buNone/>
            </a:pP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si les informations collectées sont exploitées de manière efficace.</a:t>
            </a:r>
          </a:p>
          <a:p>
            <a:pPr marL="342900" indent="-342900">
              <a:spcBef>
                <a:spcPts val="1800"/>
              </a:spcBef>
              <a:buFont typeface="Wingdings" panose="05000000000000000000" pitchFamily="2" charset="2"/>
              <a:buChar char="q"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outils permettent de suivre ce qui se passe sur un site </a:t>
            </a:r>
          </a:p>
          <a:p>
            <a:pPr algn="ctr">
              <a:spcBef>
                <a:spcPts val="600"/>
              </a:spcBef>
              <a:buNone/>
            </a:pPr>
            <a:r>
              <a:rPr lang="fr-FR" sz="2400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fréquentation, pages regardées, navigation, etc</a:t>
            </a:r>
            <a:r>
              <a:rPr lang="fr-FR" sz="2400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fr-FR" sz="2400" dirty="0">
              <a:solidFill>
                <a:srgbClr val="92D05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L’application la plus connue est Google Analytics</a:t>
            </a:r>
          </a:p>
          <a:p>
            <a:pPr marL="342900" indent="-342900">
              <a:spcBef>
                <a:spcPts val="1800"/>
              </a:spcBef>
              <a:buFont typeface="Wingdings" panose="05000000000000000000" pitchFamily="2" charset="2"/>
              <a:buChar char="q"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outils de CRM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peuvent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exploiter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données des clients et prospects (DATA) :</a:t>
            </a:r>
          </a:p>
          <a:p>
            <a:pPr algn="ctr">
              <a:spcBef>
                <a:spcPts val="300"/>
              </a:spcBef>
              <a:buNone/>
            </a:pPr>
            <a:r>
              <a:rPr lang="fr-FR" sz="2400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coordonnées, besoins, centres d’intérêt, interactions passées, etc. </a:t>
            </a:r>
          </a:p>
          <a:p>
            <a:pPr>
              <a:spcBef>
                <a:spcPts val="300"/>
              </a:spcBef>
              <a:buNone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Applications : Salesforce, odoo, Azure, HubSpot, </a:t>
            </a:r>
            <a:r>
              <a:rPr lang="fr-FR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PiperDrive</a:t>
            </a:r>
            <a:endParaRPr lang="fr-F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1800"/>
              </a:spcBef>
              <a:buNone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=&gt; Ils facilitent l’identification des contacts les plus engagés </a:t>
            </a:r>
          </a:p>
          <a:p>
            <a:pPr>
              <a:buNone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et améliorent le suivi des relations </a:t>
            </a: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commerciales.</a:t>
            </a:r>
          </a:p>
        </p:txBody>
      </p:sp>
      <p:pic>
        <p:nvPicPr>
          <p:cNvPr id="1028" name="Picture 4" descr="Signitic - Salesforce integration">
            <a:extLst>
              <a:ext uri="{FF2B5EF4-FFF2-40B4-BE49-F238E27FC236}">
                <a16:creationId xmlns:a16="http://schemas.microsoft.com/office/drawing/2014/main" id="{A5CA4A8C-061C-E890-F7C3-40482A60A22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15" t="12672" r="15569" b="9332"/>
          <a:stretch/>
        </p:blipFill>
        <p:spPr bwMode="auto">
          <a:xfrm>
            <a:off x="9925060" y="4957924"/>
            <a:ext cx="2093373" cy="1247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What Your Business Needs to Know About Google Analytics 4">
            <a:extLst>
              <a:ext uri="{FF2B5EF4-FFF2-40B4-BE49-F238E27FC236}">
                <a16:creationId xmlns:a16="http://schemas.microsoft.com/office/drawing/2014/main" id="{BAC0747A-509C-20A9-8A1A-4A948E3638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0894" y="2830884"/>
            <a:ext cx="1493259" cy="746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423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471DFD-C8CA-4542-4B2D-BCCDC6683C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70FA8D63-DEFA-21E6-4355-16A59355F052}"/>
              </a:ext>
            </a:extLst>
          </p:cNvPr>
          <p:cNvSpPr txBox="1">
            <a:spLocks/>
          </p:cNvSpPr>
          <p:nvPr/>
        </p:nvSpPr>
        <p:spPr>
          <a:xfrm>
            <a:off x="96409" y="0"/>
            <a:ext cx="11844867" cy="96332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br>
              <a:rPr lang="fr-FR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 La communication sur le Web</a:t>
            </a:r>
          </a:p>
          <a:p>
            <a:pPr>
              <a:spcBef>
                <a:spcPts val="1200"/>
              </a:spcBef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Traiter les informations obtenues (CRM, IA)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3DD914B-B3A7-4B5F-3605-4A5D255572EA}"/>
              </a:ext>
            </a:extLst>
          </p:cNvPr>
          <p:cNvSpPr/>
          <p:nvPr/>
        </p:nvSpPr>
        <p:spPr>
          <a:xfrm>
            <a:off x="523731" y="1559584"/>
            <a:ext cx="8095765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0"/>
              </a:spcBef>
            </a:pP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CRM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permettent d’analyser et de traiter les données issues du Web dans les bases de données (DATA) </a:t>
            </a:r>
          </a:p>
          <a:p>
            <a:pPr marL="342900" indent="-342900">
              <a:spcBef>
                <a:spcPts val="3000"/>
              </a:spcBef>
              <a:buFont typeface="Wingdings" panose="05000000000000000000" pitchFamily="2" charset="2"/>
              <a:buChar char="q"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Ils optimisent le suivi des affaires, aide à comprendre les attentes des clients et permettent de mieux cibler les actions marketing. </a:t>
            </a:r>
          </a:p>
          <a:p>
            <a:pPr marL="342900" indent="-342900">
              <a:spcBef>
                <a:spcPts val="3000"/>
              </a:spcBef>
              <a:buFont typeface="Wingdings" panose="05000000000000000000" pitchFamily="2" charset="2"/>
              <a:buChar char="q"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Ils permettent de mieux personnaliser la communication et d’améliorer la fidélisation des clients.</a:t>
            </a:r>
          </a:p>
        </p:txBody>
      </p:sp>
      <p:pic>
        <p:nvPicPr>
          <p:cNvPr id="2050" name="Picture 2" descr="💥 Les 11 Meilleurs Logiciels CRM en 2025 | Comparatif">
            <a:extLst>
              <a:ext uri="{FF2B5EF4-FFF2-40B4-BE49-F238E27FC236}">
                <a16:creationId xmlns:a16="http://schemas.microsoft.com/office/drawing/2014/main" id="{AC5CB216-44FF-73B2-C03B-48FE4E7398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5878" y="2469872"/>
            <a:ext cx="3195422" cy="2099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5800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DFA08345-E99C-4CDC-AF50-437C3E9B1DBD}"/>
              </a:ext>
            </a:extLst>
          </p:cNvPr>
          <p:cNvSpPr txBox="1">
            <a:spLocks/>
          </p:cNvSpPr>
          <p:nvPr/>
        </p:nvSpPr>
        <p:spPr>
          <a:xfrm>
            <a:off x="74266" y="-116040"/>
            <a:ext cx="11811311" cy="124497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 La communication sur le Web</a:t>
            </a:r>
          </a:p>
          <a:p>
            <a:pPr>
              <a:spcBef>
                <a:spcPts val="1200"/>
              </a:spcBef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Se défendre contre les rumeurs et les fake-news (infox)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3D5D9D8-D944-4495-9D07-2E7D13473A1F}"/>
              </a:ext>
            </a:extLst>
          </p:cNvPr>
          <p:cNvSpPr/>
          <p:nvPr/>
        </p:nvSpPr>
        <p:spPr>
          <a:xfrm>
            <a:off x="433218" y="2608833"/>
            <a:ext cx="10926384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rumeurs et les fake-news peuvent nuire à l’image d’une entreprise, en raison de leur propagation rapide sur le web et les réseaux sociaux. </a:t>
            </a:r>
          </a:p>
          <a:p>
            <a:pPr algn="ctr">
              <a:spcBef>
                <a:spcPts val="2400"/>
              </a:spcBef>
            </a:pP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étude du MIT indique qu’une fausse information a 70 % plus de chances d’être partagée sur X (anciennement Twitter) qu’une information véridique. </a:t>
            </a:r>
          </a:p>
          <a:p>
            <a:pPr algn="ctr">
              <a:spcBef>
                <a:spcPts val="2400"/>
              </a:spcBef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Dès qu’une rumeur est identifiée, il est crucial d’agir rapidement pour en limiter l’impact et éviter des conséquences irréversibles.</a:t>
            </a:r>
          </a:p>
        </p:txBody>
      </p:sp>
      <p:pic>
        <p:nvPicPr>
          <p:cNvPr id="3074" name="Picture 2" descr="The Dangers of Fake News - The Elm">
            <a:extLst>
              <a:ext uri="{FF2B5EF4-FFF2-40B4-BE49-F238E27FC236}">
                <a16:creationId xmlns:a16="http://schemas.microsoft.com/office/drawing/2014/main" id="{EFE4F0FA-C09D-E437-E730-FC8A5EB62E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6793" y="1268785"/>
            <a:ext cx="2244008" cy="12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9692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B228E5-770F-BE5E-86C1-3E5E5518C4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9235BA02-48DA-88D6-5E9D-DA2CC6D9E450}"/>
              </a:ext>
            </a:extLst>
          </p:cNvPr>
          <p:cNvSpPr txBox="1">
            <a:spLocks/>
          </p:cNvSpPr>
          <p:nvPr/>
        </p:nvSpPr>
        <p:spPr>
          <a:xfrm>
            <a:off x="102115" y="0"/>
            <a:ext cx="11811311" cy="96332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 La communication sur le Web</a:t>
            </a:r>
          </a:p>
          <a:p>
            <a:pPr>
              <a:spcBef>
                <a:spcPts val="600"/>
              </a:spcBef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Se défendre contre les rumeurs et les fake-news (infox)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D00C458-D6EE-5D29-51FA-BFD51D6BA316}"/>
              </a:ext>
            </a:extLst>
          </p:cNvPr>
          <p:cNvSpPr/>
          <p:nvPr/>
        </p:nvSpPr>
        <p:spPr>
          <a:xfrm>
            <a:off x="213513" y="1155066"/>
            <a:ext cx="11588514" cy="530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600"/>
              </a:spcBef>
              <a:spcAft>
                <a:spcPts val="2400"/>
              </a:spcAft>
              <a:buFont typeface="Symbol" panose="05050102010706020507" pitchFamily="18" charset="2"/>
              <a:buChar char=""/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Rendre publique la rumeur et la fake-news (infox)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Rumeurs et fake-news se propagent </a:t>
            </a:r>
          </a:p>
          <a:p>
            <a:pPr marL="342900" indent="-3429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parce qu’elles sont plus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croustillantes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 les informations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sérieuses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</a:p>
          <a:p>
            <a:pPr marL="342900" indent="-3429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parce que les gens aiment penser qu’ils savent « 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quelque chose de secret 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»,</a:t>
            </a:r>
          </a:p>
          <a:p>
            <a:pPr marL="342900" indent="-3429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parce qu’elles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surprennent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</a:p>
          <a:p>
            <a:pPr marL="342900" indent="-3429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parce qu’elles satisfont un désir latent de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voyeurisme et de sensationnalisme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ctr">
              <a:spcBef>
                <a:spcPts val="24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Avant d’être identifiée, la rumeur a souvent connu un certain succès sur les réseaux. 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rendre publique, freine sa diffusion. Révélez publiquement la rumeur par tous les moyens possibles web ou autres. 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Lorsqu’une rumeur est dévoilée, le plus souvent, elle cesse car les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mensonges sont révélés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5563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DFA08345-E99C-4CDC-AF50-437C3E9B1DBD}"/>
              </a:ext>
            </a:extLst>
          </p:cNvPr>
          <p:cNvSpPr txBox="1">
            <a:spLocks/>
          </p:cNvSpPr>
          <p:nvPr/>
        </p:nvSpPr>
        <p:spPr>
          <a:xfrm>
            <a:off x="78907" y="-43264"/>
            <a:ext cx="11811311" cy="96332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spcAft>
                <a:spcPts val="600"/>
              </a:spcAft>
            </a:pPr>
            <a:r>
              <a:rPr lang="fr-FR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 La communication sur le Web</a:t>
            </a:r>
          </a:p>
          <a:p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Se défendre contre les rumeurs et les « fake-news »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3D5D9D8-D944-4495-9D07-2E7D13473A1F}"/>
              </a:ext>
            </a:extLst>
          </p:cNvPr>
          <p:cNvSpPr/>
          <p:nvPr/>
        </p:nvSpPr>
        <p:spPr>
          <a:xfrm>
            <a:off x="394538" y="1520352"/>
            <a:ext cx="10926383" cy="4847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Dissocier le vrai du faux</a:t>
            </a:r>
          </a:p>
          <a:p>
            <a:pPr algn="ctr">
              <a:spcBef>
                <a:spcPts val="1800"/>
              </a:spcBef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rumeurs partent souvent d’un élément de vérité qui les rend crédibles. </a:t>
            </a:r>
          </a:p>
          <a:p>
            <a:pPr marL="342900" indent="-342900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Lorsqu’une rumeur révèle une information sensible sur l’entreprise, celle-ci doit évaluer la situation et apporter une réponse mesurée. </a:t>
            </a:r>
          </a:p>
          <a:p>
            <a:pPr marL="342900" indent="-342900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L’approche la plus efficace consiste à reconnaître la part de vérité tout en corrigeant les éléments erronés. </a:t>
            </a:r>
          </a:p>
          <a:p>
            <a:pPr marL="342900" indent="-342900" algn="just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Cette transparence renforce la crédibilité de l’entreprise. </a:t>
            </a:r>
          </a:p>
          <a:p>
            <a:pPr algn="ctr">
              <a:spcBef>
                <a:spcPts val="1800"/>
              </a:spcBef>
            </a:pPr>
            <a:r>
              <a:rPr lang="fr-FR" sz="2400" b="1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entreprise qui admet ses erreurs et assume ses responsabilités peut subir un impact négatif immédiat, mais à long terme, elle sera perçue comme honnête et digne de confiance.</a:t>
            </a:r>
          </a:p>
        </p:txBody>
      </p:sp>
    </p:spTree>
    <p:extLst>
      <p:ext uri="{BB962C8B-B14F-4D97-AF65-F5344CB8AC3E}">
        <p14:creationId xmlns:p14="http://schemas.microsoft.com/office/powerpoint/2010/main" val="1038308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DFA08345-E99C-4CDC-AF50-437C3E9B1DBD}"/>
              </a:ext>
            </a:extLst>
          </p:cNvPr>
          <p:cNvSpPr txBox="1">
            <a:spLocks/>
          </p:cNvSpPr>
          <p:nvPr/>
        </p:nvSpPr>
        <p:spPr>
          <a:xfrm>
            <a:off x="0" y="-43265"/>
            <a:ext cx="11811311" cy="96332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spcAft>
                <a:spcPts val="600"/>
              </a:spcAft>
            </a:pPr>
            <a:r>
              <a:rPr lang="fr-FR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 La communication sur le Web</a:t>
            </a:r>
          </a:p>
          <a:p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Se défendre contre les rumeurs et les « fake-news »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3D5D9D8-D944-4495-9D07-2E7D13473A1F}"/>
              </a:ext>
            </a:extLst>
          </p:cNvPr>
          <p:cNvSpPr/>
          <p:nvPr/>
        </p:nvSpPr>
        <p:spPr>
          <a:xfrm>
            <a:off x="278514" y="1074690"/>
            <a:ext cx="11631893" cy="530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Révéler et répondre à la source</a:t>
            </a:r>
          </a:p>
          <a:p>
            <a:pPr algn="ctr">
              <a:spcBef>
                <a:spcPts val="1200"/>
              </a:spcBef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Gérer efficacement les rumeurs et les fake-news est essentiel pour préserver la réputation d’une entreprise. </a:t>
            </a:r>
          </a:p>
          <a:p>
            <a:pPr algn="ctr">
              <a:spcBef>
                <a:spcPts val="1200"/>
              </a:spcBef>
              <a:buNone/>
            </a:pP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rumeurs peuvent être initiées par des concurrents, des clients mécontents, des groupes contestataires ou des individus animés par la jalousie ou l’opposition à la politique de l’entreprise. </a:t>
            </a:r>
          </a:p>
          <a:p>
            <a:pPr>
              <a:spcBef>
                <a:spcPts val="2400"/>
              </a:spcBef>
              <a:buNone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fois la source identifiée, l’entreprise doit répondre avec des faits clairs et précis. </a:t>
            </a: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buNone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la rumeur a été lancée dans un but malveillant</a:t>
            </a:r>
          </a:p>
          <a:p>
            <a:pPr>
              <a:buNone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=&gt; 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révéler les motivations de la source afin de la discréditer de réduire son impact.</a:t>
            </a:r>
          </a:p>
          <a:p>
            <a:pPr algn="ctr">
              <a:spcBef>
                <a:spcPts val="2400"/>
              </a:spcBef>
            </a:pPr>
            <a:r>
              <a:rPr lang="fr-FR" sz="2400" b="1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communication réactive, transparente et fondée sur des faits permet de limiter les dommages et de maintenir une image positive auprès du public.</a:t>
            </a:r>
          </a:p>
        </p:txBody>
      </p:sp>
    </p:spTree>
    <p:extLst>
      <p:ext uri="{BB962C8B-B14F-4D97-AF65-F5344CB8AC3E}">
        <p14:creationId xmlns:p14="http://schemas.microsoft.com/office/powerpoint/2010/main" val="472741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579</TotalTime>
  <Words>685</Words>
  <Application>Microsoft Office PowerPoint</Application>
  <PresentationFormat>Grand écran</PresentationFormat>
  <Paragraphs>50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3" baseType="lpstr">
      <vt:lpstr>Arial</vt:lpstr>
      <vt:lpstr>Calibri</vt:lpstr>
      <vt:lpstr>Century Gothic</vt:lpstr>
      <vt:lpstr>Symbol</vt:lpstr>
      <vt:lpstr>Wingdings</vt:lpstr>
      <vt:lpstr>Wingdings 3</vt:lpstr>
      <vt:lpstr>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56</cp:revision>
  <dcterms:created xsi:type="dcterms:W3CDTF">2014-01-14T07:42:30Z</dcterms:created>
  <dcterms:modified xsi:type="dcterms:W3CDTF">2025-03-25T20:06:01Z</dcterms:modified>
</cp:coreProperties>
</file>