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
  </p:notesMasterIdLst>
  <p:sldIdLst>
    <p:sldId id="259" r:id="rId2"/>
    <p:sldId id="290" r:id="rId3"/>
    <p:sldId id="258" r:id="rId4"/>
    <p:sldId id="289" r:id="rId5"/>
    <p:sldId id="291" r:id="rId6"/>
    <p:sldId id="292" r:id="rId7"/>
    <p:sldId id="293"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777" y="27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E6DAC-70A3-48ED-BFCC-E7363FB60DE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30DFEEBA-29F7-4198-A3C9-AB5D93FC0302}">
      <dgm:prSet phldrT="[Texte]" custT="1"/>
      <dgm:spPr/>
      <dgm:t>
        <a:bodyPr/>
        <a:lstStyle/>
        <a:p>
          <a:pPr>
            <a:buNone/>
          </a:pPr>
          <a:r>
            <a:rPr lang="fr-FR" sz="2400" dirty="0">
              <a:effectLst/>
              <a:latin typeface="Arial" panose="020B0604020202020204" pitchFamily="34" charset="0"/>
              <a:ea typeface="Calibri" panose="020F0502020204030204" pitchFamily="34" charset="0"/>
              <a:cs typeface="Times New Roman" panose="02020603050405020304" pitchFamily="18" charset="0"/>
            </a:rPr>
            <a:t>Il est structuré en quatre parties :</a:t>
          </a:r>
          <a:endParaRPr lang="fr-FR" sz="2400" dirty="0"/>
        </a:p>
      </dgm:t>
    </dgm:pt>
    <dgm:pt modelId="{766168F8-0DE5-4294-969B-10C4E0C98675}" type="parTrans" cxnId="{55F2F043-A362-45A4-B2C7-409BD7F1ADD6}">
      <dgm:prSet/>
      <dgm:spPr/>
      <dgm:t>
        <a:bodyPr/>
        <a:lstStyle/>
        <a:p>
          <a:endParaRPr lang="fr-FR"/>
        </a:p>
      </dgm:t>
    </dgm:pt>
    <dgm:pt modelId="{D4B68B7D-B0C5-4486-91D3-0805C09EDF75}" type="sibTrans" cxnId="{55F2F043-A362-45A4-B2C7-409BD7F1ADD6}">
      <dgm:prSet/>
      <dgm:spPr/>
      <dgm:t>
        <a:bodyPr/>
        <a:lstStyle/>
        <a:p>
          <a:endParaRPr lang="fr-FR"/>
        </a:p>
      </dgm:t>
    </dgm:pt>
    <dgm:pt modelId="{C3507AE5-9A9F-42B7-8169-B75982A23D22}">
      <dgm:prSet custT="1"/>
      <dgm:spPr/>
      <dgm:t>
        <a:bodyPr/>
        <a:lstStyle/>
        <a:p>
          <a:r>
            <a:rPr lang="fr-FR" sz="1800" b="1" dirty="0">
              <a:effectLst/>
              <a:latin typeface="Arial" panose="020B0604020202020204" pitchFamily="34" charset="0"/>
              <a:ea typeface="Calibri" panose="020F0502020204030204" pitchFamily="34" charset="0"/>
              <a:cs typeface="Times New Roman" panose="02020603050405020304" pitchFamily="18" charset="0"/>
            </a:rPr>
            <a:t>Un titre percutant et objectif</a:t>
          </a:r>
          <a:r>
            <a:rPr lang="fr-FR" sz="1800" dirty="0">
              <a:effectLst/>
              <a:latin typeface="Arial" panose="020B0604020202020204" pitchFamily="34" charset="0"/>
              <a:ea typeface="Calibri" panose="020F0502020204030204" pitchFamily="34" charset="0"/>
              <a:cs typeface="Times New Roman" panose="02020603050405020304" pitchFamily="18" charset="0"/>
            </a:rPr>
            <a:t> résumant le contenu en 18 mots maximum.</a:t>
          </a:r>
        </a:p>
      </dgm:t>
    </dgm:pt>
    <dgm:pt modelId="{531F757C-824E-41A9-87A7-34F67BF80954}" type="parTrans" cxnId="{F96B7AE5-18E2-4507-8862-E666754F1E57}">
      <dgm:prSet/>
      <dgm:spPr/>
      <dgm:t>
        <a:bodyPr/>
        <a:lstStyle/>
        <a:p>
          <a:endParaRPr lang="fr-FR"/>
        </a:p>
      </dgm:t>
    </dgm:pt>
    <dgm:pt modelId="{B1089005-9E0E-4FB4-8B80-782468740B2C}" type="sibTrans" cxnId="{F96B7AE5-18E2-4507-8862-E666754F1E57}">
      <dgm:prSet/>
      <dgm:spPr/>
      <dgm:t>
        <a:bodyPr/>
        <a:lstStyle/>
        <a:p>
          <a:endParaRPr lang="fr-FR"/>
        </a:p>
      </dgm:t>
    </dgm:pt>
    <dgm:pt modelId="{4083E867-E3F3-4742-BEA5-1D10926D9538}">
      <dgm:prSet custT="1"/>
      <dgm:spPr/>
      <dgm:t>
        <a:bodyPr/>
        <a:lstStyle/>
        <a:p>
          <a:r>
            <a:rPr lang="fr-FR" sz="1800" b="1" dirty="0">
              <a:effectLst/>
              <a:latin typeface="Arial" panose="020B0604020202020204" pitchFamily="34" charset="0"/>
              <a:ea typeface="Calibri" panose="020F0502020204030204" pitchFamily="34" charset="0"/>
              <a:cs typeface="Times New Roman" panose="02020603050405020304" pitchFamily="18" charset="0"/>
            </a:rPr>
            <a:t>Une accroche ou « chapeau »</a:t>
          </a:r>
          <a:r>
            <a:rPr lang="fr-FR" sz="1800" dirty="0">
              <a:effectLst/>
              <a:latin typeface="Arial" panose="020B0604020202020204" pitchFamily="34" charset="0"/>
              <a:ea typeface="Calibri" panose="020F0502020204030204" pitchFamily="34" charset="0"/>
              <a:cs typeface="Times New Roman" panose="02020603050405020304" pitchFamily="18" charset="0"/>
            </a:rPr>
            <a:t> résumant le communiqué en une ou deux phrases.</a:t>
          </a:r>
        </a:p>
      </dgm:t>
    </dgm:pt>
    <dgm:pt modelId="{8D5A37EB-CE86-4B69-B838-59F32A65509B}" type="parTrans" cxnId="{88F172F7-A284-4733-A344-EBDB7A32287F}">
      <dgm:prSet/>
      <dgm:spPr/>
      <dgm:t>
        <a:bodyPr/>
        <a:lstStyle/>
        <a:p>
          <a:endParaRPr lang="fr-FR"/>
        </a:p>
      </dgm:t>
    </dgm:pt>
    <dgm:pt modelId="{B055AD3D-4C4A-4114-9025-92E05B8CDE1C}" type="sibTrans" cxnId="{88F172F7-A284-4733-A344-EBDB7A32287F}">
      <dgm:prSet/>
      <dgm:spPr/>
      <dgm:t>
        <a:bodyPr/>
        <a:lstStyle/>
        <a:p>
          <a:endParaRPr lang="fr-FR"/>
        </a:p>
      </dgm:t>
    </dgm:pt>
    <dgm:pt modelId="{BA3D64FB-3E21-457D-A8F6-DFBCB42140C0}">
      <dgm:prSet custT="1"/>
      <dgm:spPr/>
      <dgm:t>
        <a:bodyPr/>
        <a:lstStyle/>
        <a:p>
          <a:r>
            <a:rPr lang="fr-FR" sz="1800" b="1" dirty="0">
              <a:effectLst/>
              <a:latin typeface="Arial" panose="020B0604020202020204" pitchFamily="34" charset="0"/>
              <a:ea typeface="Calibri" panose="020F0502020204030204" pitchFamily="34" charset="0"/>
              <a:cs typeface="Times New Roman" panose="02020603050405020304" pitchFamily="18" charset="0"/>
            </a:rPr>
            <a:t>Le corps du communiqué</a:t>
          </a:r>
          <a:r>
            <a:rPr lang="fr-FR" sz="1800" dirty="0">
              <a:effectLst/>
              <a:latin typeface="Arial" panose="020B0604020202020204" pitchFamily="34" charset="0"/>
              <a:ea typeface="Calibri" panose="020F0502020204030204" pitchFamily="34" charset="0"/>
              <a:cs typeface="Times New Roman" panose="02020603050405020304" pitchFamily="18" charset="0"/>
            </a:rPr>
            <a:t>, structuré avec des phrases courtes et simples, une seule idée par phrase et une logique d’organisation claire (utilisation du QQOQCP pour ne rien omettre). Les paragraphes doivent être hiérarchisés et chacun doit commencer par un titre de synthèse en gras. Les informations essentielles doivent apparaître en premier.</a:t>
          </a:r>
        </a:p>
      </dgm:t>
    </dgm:pt>
    <dgm:pt modelId="{9EB56858-8EA0-4E29-BBB8-02C456C3864E}" type="parTrans" cxnId="{61B3BF01-EC4C-4214-B7A6-78CC9E853270}">
      <dgm:prSet/>
      <dgm:spPr/>
      <dgm:t>
        <a:bodyPr/>
        <a:lstStyle/>
        <a:p>
          <a:endParaRPr lang="fr-FR"/>
        </a:p>
      </dgm:t>
    </dgm:pt>
    <dgm:pt modelId="{4E395CA9-4F23-466D-8819-DFCD2C82B2B9}" type="sibTrans" cxnId="{61B3BF01-EC4C-4214-B7A6-78CC9E853270}">
      <dgm:prSet/>
      <dgm:spPr/>
      <dgm:t>
        <a:bodyPr/>
        <a:lstStyle/>
        <a:p>
          <a:endParaRPr lang="fr-FR"/>
        </a:p>
      </dgm:t>
    </dgm:pt>
    <dgm:pt modelId="{27B9CB84-14CD-4B29-9793-7E602B0CF8F4}">
      <dgm:prSet custT="1"/>
      <dgm:spPr/>
      <dgm:t>
        <a:bodyPr/>
        <a:lstStyle/>
        <a:p>
          <a:r>
            <a:rPr lang="fr-FR" sz="1800" b="1" dirty="0">
              <a:effectLst/>
              <a:latin typeface="Arial" panose="020B0604020202020204" pitchFamily="34" charset="0"/>
              <a:ea typeface="Calibri" panose="020F0502020204030204" pitchFamily="34" charset="0"/>
              <a:cs typeface="Times New Roman" panose="02020603050405020304" pitchFamily="18" charset="0"/>
            </a:rPr>
            <a:t>Une conclusion</a:t>
          </a:r>
          <a:r>
            <a:rPr lang="fr-FR" sz="1800" dirty="0">
              <a:effectLst/>
              <a:latin typeface="Arial" panose="020B0604020202020204" pitchFamily="34" charset="0"/>
              <a:ea typeface="Calibri" panose="020F0502020204030204" pitchFamily="34" charset="0"/>
              <a:cs typeface="Times New Roman" panose="02020603050405020304" pitchFamily="18" charset="0"/>
            </a:rPr>
            <a:t> précisant les détails pratiques : entreprise, adresse, contact, prix, disponibilité, lieu ou date de l’événement, modalités d’inscription, etc.</a:t>
          </a:r>
        </a:p>
      </dgm:t>
    </dgm:pt>
    <dgm:pt modelId="{921FB105-9085-49B6-ACE7-9EA73851E4DE}" type="parTrans" cxnId="{1001F1D2-2CDE-42B3-856B-3294C3BA3A8F}">
      <dgm:prSet/>
      <dgm:spPr/>
      <dgm:t>
        <a:bodyPr/>
        <a:lstStyle/>
        <a:p>
          <a:endParaRPr lang="fr-FR"/>
        </a:p>
      </dgm:t>
    </dgm:pt>
    <dgm:pt modelId="{1292AD85-B609-438D-B35A-C0EEE36621E7}" type="sibTrans" cxnId="{1001F1D2-2CDE-42B3-856B-3294C3BA3A8F}">
      <dgm:prSet/>
      <dgm:spPr/>
      <dgm:t>
        <a:bodyPr/>
        <a:lstStyle/>
        <a:p>
          <a:endParaRPr lang="fr-FR"/>
        </a:p>
      </dgm:t>
    </dgm:pt>
    <dgm:pt modelId="{AE971F90-C6BA-4881-822A-7308FD2885C5}" type="pres">
      <dgm:prSet presAssocID="{60AE6DAC-70A3-48ED-BFCC-E7363FB60DEF}" presName="diagram" presStyleCnt="0">
        <dgm:presLayoutVars>
          <dgm:chPref val="1"/>
          <dgm:dir/>
          <dgm:animOne val="branch"/>
          <dgm:animLvl val="lvl"/>
          <dgm:resizeHandles/>
        </dgm:presLayoutVars>
      </dgm:prSet>
      <dgm:spPr/>
    </dgm:pt>
    <dgm:pt modelId="{00650D78-40F5-434C-978C-3F39E3953DBA}" type="pres">
      <dgm:prSet presAssocID="{30DFEEBA-29F7-4198-A3C9-AB5D93FC0302}" presName="root" presStyleCnt="0"/>
      <dgm:spPr/>
    </dgm:pt>
    <dgm:pt modelId="{C2504C97-8B29-4414-B661-84B174BF28FC}" type="pres">
      <dgm:prSet presAssocID="{30DFEEBA-29F7-4198-A3C9-AB5D93FC0302}" presName="rootComposite" presStyleCnt="0"/>
      <dgm:spPr/>
    </dgm:pt>
    <dgm:pt modelId="{9BC82E56-9E9C-4B84-97FB-9F6D45302E4A}" type="pres">
      <dgm:prSet presAssocID="{30DFEEBA-29F7-4198-A3C9-AB5D93FC0302}" presName="rootText" presStyleLbl="node1" presStyleIdx="0" presStyleCnt="1" custScaleX="325025" custScaleY="60655"/>
      <dgm:spPr/>
    </dgm:pt>
    <dgm:pt modelId="{C715EF72-DDD7-4021-8466-08F3D7F5659D}" type="pres">
      <dgm:prSet presAssocID="{30DFEEBA-29F7-4198-A3C9-AB5D93FC0302}" presName="rootConnector" presStyleLbl="node1" presStyleIdx="0" presStyleCnt="1"/>
      <dgm:spPr/>
    </dgm:pt>
    <dgm:pt modelId="{16D5FA4F-F01D-455C-949F-F2EF74ADA3CB}" type="pres">
      <dgm:prSet presAssocID="{30DFEEBA-29F7-4198-A3C9-AB5D93FC0302}" presName="childShape" presStyleCnt="0"/>
      <dgm:spPr/>
    </dgm:pt>
    <dgm:pt modelId="{2B1CD330-5E58-4274-89E8-2DFEF6766862}" type="pres">
      <dgm:prSet presAssocID="{531F757C-824E-41A9-87A7-34F67BF80954}" presName="Name13" presStyleLbl="parChTrans1D2" presStyleIdx="0" presStyleCnt="4"/>
      <dgm:spPr/>
    </dgm:pt>
    <dgm:pt modelId="{5D374E3C-486C-4C88-AAF4-04EFFFE35EA7}" type="pres">
      <dgm:prSet presAssocID="{C3507AE5-9A9F-42B7-8169-B75982A23D22}" presName="childText" presStyleLbl="bgAcc1" presStyleIdx="0" presStyleCnt="4" custScaleX="790174" custScaleY="51409" custLinFactNeighborY="-4793">
        <dgm:presLayoutVars>
          <dgm:bulletEnabled val="1"/>
        </dgm:presLayoutVars>
      </dgm:prSet>
      <dgm:spPr/>
    </dgm:pt>
    <dgm:pt modelId="{154775E7-E095-40CE-A335-46E66E7135A9}" type="pres">
      <dgm:prSet presAssocID="{8D5A37EB-CE86-4B69-B838-59F32A65509B}" presName="Name13" presStyleLbl="parChTrans1D2" presStyleIdx="1" presStyleCnt="4"/>
      <dgm:spPr/>
    </dgm:pt>
    <dgm:pt modelId="{8A754227-FB11-4C45-84F2-C545D1DC88EE}" type="pres">
      <dgm:prSet presAssocID="{4083E867-E3F3-4742-BEA5-1D10926D9538}" presName="childText" presStyleLbl="bgAcc1" presStyleIdx="1" presStyleCnt="4" custScaleX="790174" custScaleY="51409">
        <dgm:presLayoutVars>
          <dgm:bulletEnabled val="1"/>
        </dgm:presLayoutVars>
      </dgm:prSet>
      <dgm:spPr/>
    </dgm:pt>
    <dgm:pt modelId="{34E6AB5E-02E3-4149-B1F2-E1895B09026E}" type="pres">
      <dgm:prSet presAssocID="{9EB56858-8EA0-4E29-BBB8-02C456C3864E}" presName="Name13" presStyleLbl="parChTrans1D2" presStyleIdx="2" presStyleCnt="4"/>
      <dgm:spPr/>
    </dgm:pt>
    <dgm:pt modelId="{8099F1FA-6C25-4571-B130-C3DB7FB1EE25}" type="pres">
      <dgm:prSet presAssocID="{BA3D64FB-3E21-457D-A8F6-DFBCB42140C0}" presName="childText" presStyleLbl="bgAcc1" presStyleIdx="2" presStyleCnt="4" custScaleX="790174" custScaleY="132806">
        <dgm:presLayoutVars>
          <dgm:bulletEnabled val="1"/>
        </dgm:presLayoutVars>
      </dgm:prSet>
      <dgm:spPr/>
    </dgm:pt>
    <dgm:pt modelId="{D10B509E-DAEC-47D7-B290-1C8C6BF038D8}" type="pres">
      <dgm:prSet presAssocID="{921FB105-9085-49B6-ACE7-9EA73851E4DE}" presName="Name13" presStyleLbl="parChTrans1D2" presStyleIdx="3" presStyleCnt="4"/>
      <dgm:spPr/>
    </dgm:pt>
    <dgm:pt modelId="{FC9DC65E-DDF4-4F97-AE5F-263B2B3FB99C}" type="pres">
      <dgm:prSet presAssocID="{27B9CB84-14CD-4B29-9793-7E602B0CF8F4}" presName="childText" presStyleLbl="bgAcc1" presStyleIdx="3" presStyleCnt="4" custScaleX="790174" custScaleY="72829">
        <dgm:presLayoutVars>
          <dgm:bulletEnabled val="1"/>
        </dgm:presLayoutVars>
      </dgm:prSet>
      <dgm:spPr/>
    </dgm:pt>
  </dgm:ptLst>
  <dgm:cxnLst>
    <dgm:cxn modelId="{61B3BF01-EC4C-4214-B7A6-78CC9E853270}" srcId="{30DFEEBA-29F7-4198-A3C9-AB5D93FC0302}" destId="{BA3D64FB-3E21-457D-A8F6-DFBCB42140C0}" srcOrd="2" destOrd="0" parTransId="{9EB56858-8EA0-4E29-BBB8-02C456C3864E}" sibTransId="{4E395CA9-4F23-466D-8819-DFCD2C82B2B9}"/>
    <dgm:cxn modelId="{285EF91F-C5CD-4654-AEBB-BB6EA820F496}" type="presOf" srcId="{30DFEEBA-29F7-4198-A3C9-AB5D93FC0302}" destId="{C715EF72-DDD7-4021-8466-08F3D7F5659D}" srcOrd="1" destOrd="0" presId="urn:microsoft.com/office/officeart/2005/8/layout/hierarchy3"/>
    <dgm:cxn modelId="{9EE2F737-ED2D-43E6-A912-4B7A8BE24A16}" type="presOf" srcId="{531F757C-824E-41A9-87A7-34F67BF80954}" destId="{2B1CD330-5E58-4274-89E8-2DFEF6766862}" srcOrd="0" destOrd="0" presId="urn:microsoft.com/office/officeart/2005/8/layout/hierarchy3"/>
    <dgm:cxn modelId="{3412F541-1B78-4707-8BBB-6885A41952EA}" type="presOf" srcId="{27B9CB84-14CD-4B29-9793-7E602B0CF8F4}" destId="{FC9DC65E-DDF4-4F97-AE5F-263B2B3FB99C}" srcOrd="0" destOrd="0" presId="urn:microsoft.com/office/officeart/2005/8/layout/hierarchy3"/>
    <dgm:cxn modelId="{F2C4B643-D103-46D7-AE0F-D39C7C73C837}" type="presOf" srcId="{60AE6DAC-70A3-48ED-BFCC-E7363FB60DEF}" destId="{AE971F90-C6BA-4881-822A-7308FD2885C5}" srcOrd="0" destOrd="0" presId="urn:microsoft.com/office/officeart/2005/8/layout/hierarchy3"/>
    <dgm:cxn modelId="{55F2F043-A362-45A4-B2C7-409BD7F1ADD6}" srcId="{60AE6DAC-70A3-48ED-BFCC-E7363FB60DEF}" destId="{30DFEEBA-29F7-4198-A3C9-AB5D93FC0302}" srcOrd="0" destOrd="0" parTransId="{766168F8-0DE5-4294-969B-10C4E0C98675}" sibTransId="{D4B68B7D-B0C5-4486-91D3-0805C09EDF75}"/>
    <dgm:cxn modelId="{D7396175-47E5-43CA-8AB2-1518037F9348}" type="presOf" srcId="{BA3D64FB-3E21-457D-A8F6-DFBCB42140C0}" destId="{8099F1FA-6C25-4571-B130-C3DB7FB1EE25}" srcOrd="0" destOrd="0" presId="urn:microsoft.com/office/officeart/2005/8/layout/hierarchy3"/>
    <dgm:cxn modelId="{FA66BE99-6A4E-415C-8264-FB61515F526C}" type="presOf" srcId="{8D5A37EB-CE86-4B69-B838-59F32A65509B}" destId="{154775E7-E095-40CE-A335-46E66E7135A9}" srcOrd="0" destOrd="0" presId="urn:microsoft.com/office/officeart/2005/8/layout/hierarchy3"/>
    <dgm:cxn modelId="{371562BD-8F0C-4822-AA41-573B606ACE1A}" type="presOf" srcId="{9EB56858-8EA0-4E29-BBB8-02C456C3864E}" destId="{34E6AB5E-02E3-4149-B1F2-E1895B09026E}" srcOrd="0" destOrd="0" presId="urn:microsoft.com/office/officeart/2005/8/layout/hierarchy3"/>
    <dgm:cxn modelId="{1001F1D2-2CDE-42B3-856B-3294C3BA3A8F}" srcId="{30DFEEBA-29F7-4198-A3C9-AB5D93FC0302}" destId="{27B9CB84-14CD-4B29-9793-7E602B0CF8F4}" srcOrd="3" destOrd="0" parTransId="{921FB105-9085-49B6-ACE7-9EA73851E4DE}" sibTransId="{1292AD85-B609-438D-B35A-C0EEE36621E7}"/>
    <dgm:cxn modelId="{A84329DC-5E48-493F-885E-50D156604703}" type="presOf" srcId="{4083E867-E3F3-4742-BEA5-1D10926D9538}" destId="{8A754227-FB11-4C45-84F2-C545D1DC88EE}" srcOrd="0" destOrd="0" presId="urn:microsoft.com/office/officeart/2005/8/layout/hierarchy3"/>
    <dgm:cxn modelId="{F96B7AE5-18E2-4507-8862-E666754F1E57}" srcId="{30DFEEBA-29F7-4198-A3C9-AB5D93FC0302}" destId="{C3507AE5-9A9F-42B7-8169-B75982A23D22}" srcOrd="0" destOrd="0" parTransId="{531F757C-824E-41A9-87A7-34F67BF80954}" sibTransId="{B1089005-9E0E-4FB4-8B80-782468740B2C}"/>
    <dgm:cxn modelId="{7B91F3EB-D8C0-4AAB-969E-C79A75A29C3C}" type="presOf" srcId="{C3507AE5-9A9F-42B7-8169-B75982A23D22}" destId="{5D374E3C-486C-4C88-AAF4-04EFFFE35EA7}" srcOrd="0" destOrd="0" presId="urn:microsoft.com/office/officeart/2005/8/layout/hierarchy3"/>
    <dgm:cxn modelId="{88F172F7-A284-4733-A344-EBDB7A32287F}" srcId="{30DFEEBA-29F7-4198-A3C9-AB5D93FC0302}" destId="{4083E867-E3F3-4742-BEA5-1D10926D9538}" srcOrd="1" destOrd="0" parTransId="{8D5A37EB-CE86-4B69-B838-59F32A65509B}" sibTransId="{B055AD3D-4C4A-4114-9025-92E05B8CDE1C}"/>
    <dgm:cxn modelId="{30557EF9-E54D-456A-AC03-3BAD53E9B422}" type="presOf" srcId="{921FB105-9085-49B6-ACE7-9EA73851E4DE}" destId="{D10B509E-DAEC-47D7-B290-1C8C6BF038D8}" srcOrd="0" destOrd="0" presId="urn:microsoft.com/office/officeart/2005/8/layout/hierarchy3"/>
    <dgm:cxn modelId="{3B8EE1FD-929E-429E-AF46-1E5CBA3C1114}" type="presOf" srcId="{30DFEEBA-29F7-4198-A3C9-AB5D93FC0302}" destId="{9BC82E56-9E9C-4B84-97FB-9F6D45302E4A}" srcOrd="0" destOrd="0" presId="urn:microsoft.com/office/officeart/2005/8/layout/hierarchy3"/>
    <dgm:cxn modelId="{04FE2B16-5C3F-4EA5-B0C8-8A07FDFBD6B0}" type="presParOf" srcId="{AE971F90-C6BA-4881-822A-7308FD2885C5}" destId="{00650D78-40F5-434C-978C-3F39E3953DBA}" srcOrd="0" destOrd="0" presId="urn:microsoft.com/office/officeart/2005/8/layout/hierarchy3"/>
    <dgm:cxn modelId="{C43CA768-4585-42D4-875E-E18E92125DEF}" type="presParOf" srcId="{00650D78-40F5-434C-978C-3F39E3953DBA}" destId="{C2504C97-8B29-4414-B661-84B174BF28FC}" srcOrd="0" destOrd="0" presId="urn:microsoft.com/office/officeart/2005/8/layout/hierarchy3"/>
    <dgm:cxn modelId="{6A56EC28-719B-4853-AF16-C7ED241F07DA}" type="presParOf" srcId="{C2504C97-8B29-4414-B661-84B174BF28FC}" destId="{9BC82E56-9E9C-4B84-97FB-9F6D45302E4A}" srcOrd="0" destOrd="0" presId="urn:microsoft.com/office/officeart/2005/8/layout/hierarchy3"/>
    <dgm:cxn modelId="{F4FA908C-8762-4438-AE5E-C03D80F5886E}" type="presParOf" srcId="{C2504C97-8B29-4414-B661-84B174BF28FC}" destId="{C715EF72-DDD7-4021-8466-08F3D7F5659D}" srcOrd="1" destOrd="0" presId="urn:microsoft.com/office/officeart/2005/8/layout/hierarchy3"/>
    <dgm:cxn modelId="{ECF560BD-671F-420F-810F-7AEC9B447F4C}" type="presParOf" srcId="{00650D78-40F5-434C-978C-3F39E3953DBA}" destId="{16D5FA4F-F01D-455C-949F-F2EF74ADA3CB}" srcOrd="1" destOrd="0" presId="urn:microsoft.com/office/officeart/2005/8/layout/hierarchy3"/>
    <dgm:cxn modelId="{39034DC2-B21A-45E7-985C-CFBE0AE46EF0}" type="presParOf" srcId="{16D5FA4F-F01D-455C-949F-F2EF74ADA3CB}" destId="{2B1CD330-5E58-4274-89E8-2DFEF6766862}" srcOrd="0" destOrd="0" presId="urn:microsoft.com/office/officeart/2005/8/layout/hierarchy3"/>
    <dgm:cxn modelId="{C2F7FFC4-21B8-479E-A1B8-2A15739CEDC0}" type="presParOf" srcId="{16D5FA4F-F01D-455C-949F-F2EF74ADA3CB}" destId="{5D374E3C-486C-4C88-AAF4-04EFFFE35EA7}" srcOrd="1" destOrd="0" presId="urn:microsoft.com/office/officeart/2005/8/layout/hierarchy3"/>
    <dgm:cxn modelId="{AF180FDC-453C-487D-B765-539C1693CD7A}" type="presParOf" srcId="{16D5FA4F-F01D-455C-949F-F2EF74ADA3CB}" destId="{154775E7-E095-40CE-A335-46E66E7135A9}" srcOrd="2" destOrd="0" presId="urn:microsoft.com/office/officeart/2005/8/layout/hierarchy3"/>
    <dgm:cxn modelId="{328D8DE7-AFD4-4F0C-BA83-64445EE8FAC9}" type="presParOf" srcId="{16D5FA4F-F01D-455C-949F-F2EF74ADA3CB}" destId="{8A754227-FB11-4C45-84F2-C545D1DC88EE}" srcOrd="3" destOrd="0" presId="urn:microsoft.com/office/officeart/2005/8/layout/hierarchy3"/>
    <dgm:cxn modelId="{10A3DC7C-7D5A-48F6-8E2E-67D40987804A}" type="presParOf" srcId="{16D5FA4F-F01D-455C-949F-F2EF74ADA3CB}" destId="{34E6AB5E-02E3-4149-B1F2-E1895B09026E}" srcOrd="4" destOrd="0" presId="urn:microsoft.com/office/officeart/2005/8/layout/hierarchy3"/>
    <dgm:cxn modelId="{DA783502-DFC5-4E5F-82ED-B681114CBD05}" type="presParOf" srcId="{16D5FA4F-F01D-455C-949F-F2EF74ADA3CB}" destId="{8099F1FA-6C25-4571-B130-C3DB7FB1EE25}" srcOrd="5" destOrd="0" presId="urn:microsoft.com/office/officeart/2005/8/layout/hierarchy3"/>
    <dgm:cxn modelId="{869C991D-AC59-4AAF-8EF0-50D25AED892C}" type="presParOf" srcId="{16D5FA4F-F01D-455C-949F-F2EF74ADA3CB}" destId="{D10B509E-DAEC-47D7-B290-1C8C6BF038D8}" srcOrd="6" destOrd="0" presId="urn:microsoft.com/office/officeart/2005/8/layout/hierarchy3"/>
    <dgm:cxn modelId="{D9363243-E9A4-418D-A13F-B4BFC4D11453}" type="presParOf" srcId="{16D5FA4F-F01D-455C-949F-F2EF74ADA3CB}" destId="{FC9DC65E-DDF4-4F97-AE5F-263B2B3FB99C}"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82E56-9E9C-4B84-97FB-9F6D45302E4A}">
      <dsp:nvSpPr>
        <dsp:cNvPr id="0" name=""/>
        <dsp:cNvSpPr/>
      </dsp:nvSpPr>
      <dsp:spPr>
        <a:xfrm>
          <a:off x="5387" y="186473"/>
          <a:ext cx="5462509" cy="50969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kern="1200" dirty="0">
              <a:effectLst/>
              <a:latin typeface="Arial" panose="020B0604020202020204" pitchFamily="34" charset="0"/>
              <a:ea typeface="Calibri" panose="020F0502020204030204" pitchFamily="34" charset="0"/>
              <a:cs typeface="Times New Roman" panose="02020603050405020304" pitchFamily="18" charset="0"/>
            </a:rPr>
            <a:t>Il est structuré en quatre parties :</a:t>
          </a:r>
          <a:endParaRPr lang="fr-FR" sz="2400" kern="1200" dirty="0"/>
        </a:p>
      </dsp:txBody>
      <dsp:txXfrm>
        <a:off x="20315" y="201401"/>
        <a:ext cx="5432653" cy="479840"/>
      </dsp:txXfrm>
    </dsp:sp>
    <dsp:sp modelId="{2B1CD330-5E58-4274-89E8-2DFEF6766862}">
      <dsp:nvSpPr>
        <dsp:cNvPr id="0" name=""/>
        <dsp:cNvSpPr/>
      </dsp:nvSpPr>
      <dsp:spPr>
        <a:xfrm>
          <a:off x="551638" y="696170"/>
          <a:ext cx="546250" cy="385804"/>
        </a:xfrm>
        <a:custGeom>
          <a:avLst/>
          <a:gdLst/>
          <a:ahLst/>
          <a:cxnLst/>
          <a:rect l="0" t="0" r="0" b="0"/>
          <a:pathLst>
            <a:path>
              <a:moveTo>
                <a:pt x="0" y="0"/>
              </a:moveTo>
              <a:lnTo>
                <a:pt x="0" y="385804"/>
              </a:lnTo>
              <a:lnTo>
                <a:pt x="546250" y="38580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74E3C-486C-4C88-AAF4-04EFFFE35EA7}">
      <dsp:nvSpPr>
        <dsp:cNvPr id="0" name=""/>
        <dsp:cNvSpPr/>
      </dsp:nvSpPr>
      <dsp:spPr>
        <a:xfrm>
          <a:off x="1097889" y="865974"/>
          <a:ext cx="10624001" cy="43200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latin typeface="Arial" panose="020B0604020202020204" pitchFamily="34" charset="0"/>
              <a:ea typeface="Calibri" panose="020F0502020204030204" pitchFamily="34" charset="0"/>
              <a:cs typeface="Times New Roman" panose="02020603050405020304" pitchFamily="18" charset="0"/>
            </a:rPr>
            <a:t>Un titre percutant et objectif</a:t>
          </a:r>
          <a:r>
            <a:rPr lang="fr-FR" sz="1800" kern="1200" dirty="0">
              <a:effectLst/>
              <a:latin typeface="Arial" panose="020B0604020202020204" pitchFamily="34" charset="0"/>
              <a:ea typeface="Calibri" panose="020F0502020204030204" pitchFamily="34" charset="0"/>
              <a:cs typeface="Times New Roman" panose="02020603050405020304" pitchFamily="18" charset="0"/>
            </a:rPr>
            <a:t> résumant le contenu en 18 mots maximum.</a:t>
          </a:r>
        </a:p>
      </dsp:txBody>
      <dsp:txXfrm>
        <a:off x="1110542" y="878627"/>
        <a:ext cx="10598695" cy="406694"/>
      </dsp:txXfrm>
    </dsp:sp>
    <dsp:sp modelId="{154775E7-E095-40CE-A335-46E66E7135A9}">
      <dsp:nvSpPr>
        <dsp:cNvPr id="0" name=""/>
        <dsp:cNvSpPr/>
      </dsp:nvSpPr>
      <dsp:spPr>
        <a:xfrm>
          <a:off x="551638" y="696170"/>
          <a:ext cx="546250" cy="1068161"/>
        </a:xfrm>
        <a:custGeom>
          <a:avLst/>
          <a:gdLst/>
          <a:ahLst/>
          <a:cxnLst/>
          <a:rect l="0" t="0" r="0" b="0"/>
          <a:pathLst>
            <a:path>
              <a:moveTo>
                <a:pt x="0" y="0"/>
              </a:moveTo>
              <a:lnTo>
                <a:pt x="0" y="1068161"/>
              </a:lnTo>
              <a:lnTo>
                <a:pt x="546250" y="10681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754227-FB11-4C45-84F2-C545D1DC88EE}">
      <dsp:nvSpPr>
        <dsp:cNvPr id="0" name=""/>
        <dsp:cNvSpPr/>
      </dsp:nvSpPr>
      <dsp:spPr>
        <a:xfrm>
          <a:off x="1097889" y="1548332"/>
          <a:ext cx="10624001" cy="43200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latin typeface="Arial" panose="020B0604020202020204" pitchFamily="34" charset="0"/>
              <a:ea typeface="Calibri" panose="020F0502020204030204" pitchFamily="34" charset="0"/>
              <a:cs typeface="Times New Roman" panose="02020603050405020304" pitchFamily="18" charset="0"/>
            </a:rPr>
            <a:t>Une accroche ou « chapeau »</a:t>
          </a:r>
          <a:r>
            <a:rPr lang="fr-FR" sz="1800" kern="1200" dirty="0">
              <a:effectLst/>
              <a:latin typeface="Arial" panose="020B0604020202020204" pitchFamily="34" charset="0"/>
              <a:ea typeface="Calibri" panose="020F0502020204030204" pitchFamily="34" charset="0"/>
              <a:cs typeface="Times New Roman" panose="02020603050405020304" pitchFamily="18" charset="0"/>
            </a:rPr>
            <a:t> résumant le communiqué en une ou deux phrases.</a:t>
          </a:r>
        </a:p>
      </dsp:txBody>
      <dsp:txXfrm>
        <a:off x="1110542" y="1560985"/>
        <a:ext cx="10598695" cy="406694"/>
      </dsp:txXfrm>
    </dsp:sp>
    <dsp:sp modelId="{34E6AB5E-02E3-4149-B1F2-E1895B09026E}">
      <dsp:nvSpPr>
        <dsp:cNvPr id="0" name=""/>
        <dsp:cNvSpPr/>
      </dsp:nvSpPr>
      <dsp:spPr>
        <a:xfrm>
          <a:off x="551638" y="696170"/>
          <a:ext cx="546250" cy="2052241"/>
        </a:xfrm>
        <a:custGeom>
          <a:avLst/>
          <a:gdLst/>
          <a:ahLst/>
          <a:cxnLst/>
          <a:rect l="0" t="0" r="0" b="0"/>
          <a:pathLst>
            <a:path>
              <a:moveTo>
                <a:pt x="0" y="0"/>
              </a:moveTo>
              <a:lnTo>
                <a:pt x="0" y="2052241"/>
              </a:lnTo>
              <a:lnTo>
                <a:pt x="546250" y="20522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99F1FA-6C25-4571-B130-C3DB7FB1EE25}">
      <dsp:nvSpPr>
        <dsp:cNvPr id="0" name=""/>
        <dsp:cNvSpPr/>
      </dsp:nvSpPr>
      <dsp:spPr>
        <a:xfrm>
          <a:off x="1097889" y="2190413"/>
          <a:ext cx="10624001" cy="111599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latin typeface="Arial" panose="020B0604020202020204" pitchFamily="34" charset="0"/>
              <a:ea typeface="Calibri" panose="020F0502020204030204" pitchFamily="34" charset="0"/>
              <a:cs typeface="Times New Roman" panose="02020603050405020304" pitchFamily="18" charset="0"/>
            </a:rPr>
            <a:t>Le corps du communiqué</a:t>
          </a:r>
          <a:r>
            <a:rPr lang="fr-FR" sz="1800" kern="1200" dirty="0">
              <a:effectLst/>
              <a:latin typeface="Arial" panose="020B0604020202020204" pitchFamily="34" charset="0"/>
              <a:ea typeface="Calibri" panose="020F0502020204030204" pitchFamily="34" charset="0"/>
              <a:cs typeface="Times New Roman" panose="02020603050405020304" pitchFamily="18" charset="0"/>
            </a:rPr>
            <a:t>, structuré avec des phrases courtes et simples, une seule idée par phrase et une logique d’organisation claire (utilisation du QQOQCP pour ne rien omettre). Les paragraphes doivent être hiérarchisés et chacun doit commencer par un titre de synthèse en gras. Les informations essentielles doivent apparaître en premier.</a:t>
          </a:r>
        </a:p>
      </dsp:txBody>
      <dsp:txXfrm>
        <a:off x="1130575" y="2223099"/>
        <a:ext cx="10558629" cy="1050625"/>
      </dsp:txXfrm>
    </dsp:sp>
    <dsp:sp modelId="{D10B509E-DAEC-47D7-B290-1C8C6BF038D8}">
      <dsp:nvSpPr>
        <dsp:cNvPr id="0" name=""/>
        <dsp:cNvSpPr/>
      </dsp:nvSpPr>
      <dsp:spPr>
        <a:xfrm>
          <a:off x="551638" y="696170"/>
          <a:ext cx="546250" cy="3126319"/>
        </a:xfrm>
        <a:custGeom>
          <a:avLst/>
          <a:gdLst/>
          <a:ahLst/>
          <a:cxnLst/>
          <a:rect l="0" t="0" r="0" b="0"/>
          <a:pathLst>
            <a:path>
              <a:moveTo>
                <a:pt x="0" y="0"/>
              </a:moveTo>
              <a:lnTo>
                <a:pt x="0" y="3126319"/>
              </a:lnTo>
              <a:lnTo>
                <a:pt x="546250" y="31263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9DC65E-DDF4-4F97-AE5F-263B2B3FB99C}">
      <dsp:nvSpPr>
        <dsp:cNvPr id="0" name=""/>
        <dsp:cNvSpPr/>
      </dsp:nvSpPr>
      <dsp:spPr>
        <a:xfrm>
          <a:off x="1097889" y="3516490"/>
          <a:ext cx="10624001" cy="61199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latin typeface="Arial" panose="020B0604020202020204" pitchFamily="34" charset="0"/>
              <a:ea typeface="Calibri" panose="020F0502020204030204" pitchFamily="34" charset="0"/>
              <a:cs typeface="Times New Roman" panose="02020603050405020304" pitchFamily="18" charset="0"/>
            </a:rPr>
            <a:t>Une conclusion</a:t>
          </a:r>
          <a:r>
            <a:rPr lang="fr-FR" sz="1800" kern="1200" dirty="0">
              <a:effectLst/>
              <a:latin typeface="Arial" panose="020B0604020202020204" pitchFamily="34" charset="0"/>
              <a:ea typeface="Calibri" panose="020F0502020204030204" pitchFamily="34" charset="0"/>
              <a:cs typeface="Times New Roman" panose="02020603050405020304" pitchFamily="18" charset="0"/>
            </a:rPr>
            <a:t> précisant les détails pratiques : entreprise, adresse, contact, prix, disponibilité, lieu ou date de l’événement, modalités d’inscription, etc.</a:t>
          </a:r>
        </a:p>
      </dsp:txBody>
      <dsp:txXfrm>
        <a:off x="1115814" y="3534415"/>
        <a:ext cx="10588151" cy="5761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95D83-DD05-F243-8A6D-55EB5BEAAA1D}" type="datetimeFigureOut">
              <a:rPr lang="fr-FR" smtClean="0"/>
              <a:t>24/03/2025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72C7A-DA45-5D41-A722-C4220537C532}" type="slidenum">
              <a:rPr lang="fr-FR" smtClean="0"/>
              <a:t>‹N°›</a:t>
            </a:fld>
            <a:endParaRPr lang="fr-FR"/>
          </a:p>
        </p:txBody>
      </p:sp>
    </p:spTree>
    <p:extLst>
      <p:ext uri="{BB962C8B-B14F-4D97-AF65-F5344CB8AC3E}">
        <p14:creationId xmlns:p14="http://schemas.microsoft.com/office/powerpoint/2010/main" val="26176223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24/03/2025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305049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24/03/2025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541772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24/03/2025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893940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24/03/2025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4251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24/03/2025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392622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24/03/2025</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01835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24/03/2025</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57329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24/03/2025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63947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24/03/2025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82352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24/03/2025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1181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24/03/2025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056062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24/03/2025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91433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24/03/2025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471909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24/03/2025</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83922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24/03/2025</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74269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24/03/2025</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21166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24/03/2025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248156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24/03/2025</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160220490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FA08345-E99C-4CDC-AF50-437C3E9B1DBD}"/>
              </a:ext>
            </a:extLst>
          </p:cNvPr>
          <p:cNvSpPr txBox="1">
            <a:spLocks/>
          </p:cNvSpPr>
          <p:nvPr/>
        </p:nvSpPr>
        <p:spPr>
          <a:xfrm>
            <a:off x="0" y="0"/>
            <a:ext cx="11844867" cy="96332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000" b="1" dirty="0">
                <a:latin typeface="Arial" panose="020B0604020202020204" pitchFamily="34" charset="0"/>
                <a:cs typeface="Arial" panose="020B0604020202020204" pitchFamily="34" charset="0"/>
              </a:rPr>
              <a:t>Chap. 6 – Communication commerciale et institutionnelle</a:t>
            </a:r>
            <a:br>
              <a:rPr lang="fr-FR" sz="3000" b="1" dirty="0">
                <a:latin typeface="Arial" panose="020B0604020202020204" pitchFamily="34" charset="0"/>
                <a:cs typeface="Arial" panose="020B0604020202020204" pitchFamily="34" charset="0"/>
              </a:rPr>
            </a:br>
            <a:r>
              <a:rPr lang="fr-FR" sz="2800" b="1" dirty="0">
                <a:solidFill>
                  <a:srgbClr val="FFFF00"/>
                </a:solidFill>
                <a:latin typeface="Arial" panose="020B0604020202020204" pitchFamily="34" charset="0"/>
                <a:cs typeface="Arial" panose="020B0604020202020204" pitchFamily="34" charset="0"/>
              </a:rPr>
              <a:t>B. La communication institutionnelle</a:t>
            </a:r>
            <a:endParaRPr lang="fr-FR" sz="3200" b="1" dirty="0">
              <a:solidFill>
                <a:srgbClr val="FFFF00"/>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42A21CD9-2756-5BE4-EA7A-EAE344ADD284}"/>
              </a:ext>
            </a:extLst>
          </p:cNvPr>
          <p:cNvSpPr txBox="1"/>
          <p:nvPr/>
        </p:nvSpPr>
        <p:spPr>
          <a:xfrm>
            <a:off x="347133" y="1663907"/>
            <a:ext cx="7951102" cy="3877985"/>
          </a:xfrm>
          <a:prstGeom prst="rect">
            <a:avLst/>
          </a:prstGeom>
          <a:noFill/>
        </p:spPr>
        <p:txBody>
          <a:bodyPr wrap="square">
            <a:spAutoFit/>
          </a:bodyPr>
          <a:lstStyle/>
          <a:p>
            <a:pPr algn="ctr">
              <a:spcBef>
                <a:spcPts val="1200"/>
              </a:spcBef>
              <a:buNone/>
            </a:pPr>
            <a:r>
              <a:rPr lang="fr-FR" sz="2400" b="1" dirty="0">
                <a:effectLst/>
                <a:latin typeface="Arial" panose="020B0604020202020204" pitchFamily="34" charset="0"/>
                <a:ea typeface="Calibri" panose="020F0502020204030204" pitchFamily="34" charset="0"/>
                <a:cs typeface="Times New Roman" panose="02020603050405020304" pitchFamily="18" charset="0"/>
              </a:rPr>
              <a:t>La communication institutionnelle met en valeur l’image et les valeurs de l’entreprise. </a:t>
            </a:r>
          </a:p>
          <a:p>
            <a:pPr algn="ctr">
              <a:spcBef>
                <a:spcPts val="1800"/>
              </a:spcBef>
              <a:buNone/>
            </a:pPr>
            <a:r>
              <a:rPr lang="fr-FR" sz="2400" dirty="0">
                <a:effectLst/>
                <a:latin typeface="Arial" panose="020B0604020202020204" pitchFamily="34" charset="0"/>
                <a:ea typeface="Calibri" panose="020F0502020204030204" pitchFamily="34" charset="0"/>
                <a:cs typeface="Times New Roman" panose="02020603050405020304" pitchFamily="18" charset="0"/>
              </a:rPr>
              <a:t>Elle repose souvent sur le sentiment d’appartenance ou d’identification à l’entreprise et ses produits, incitant ainsi à l’achat </a:t>
            </a:r>
          </a:p>
          <a:p>
            <a:pPr algn="ctr">
              <a:buNone/>
            </a:pPr>
            <a:r>
              <a:rPr lang="fr-FR" sz="2400" b="1" dirty="0">
                <a:solidFill>
                  <a:srgbClr val="92D050"/>
                </a:solidFill>
                <a:effectLst/>
                <a:latin typeface="Arial" panose="020B0604020202020204" pitchFamily="34" charset="0"/>
                <a:ea typeface="Calibri" panose="020F0502020204030204" pitchFamily="34" charset="0"/>
                <a:cs typeface="Times New Roman" panose="02020603050405020304" pitchFamily="18" charset="0"/>
              </a:rPr>
              <a:t>Nespresso, Apple, Mini BMW, Patek Philippe, Tesla…</a:t>
            </a:r>
          </a:p>
          <a:p>
            <a:pPr algn="ctr">
              <a:spcBef>
                <a:spcPts val="1800"/>
              </a:spcBef>
              <a:buNone/>
            </a:pPr>
            <a:r>
              <a:rPr lang="fr-FR" sz="2400" dirty="0">
                <a:effectLst/>
                <a:latin typeface="Arial" panose="020B0604020202020204" pitchFamily="34" charset="0"/>
                <a:ea typeface="Calibri" panose="020F0502020204030204" pitchFamily="34" charset="0"/>
                <a:cs typeface="Times New Roman" panose="02020603050405020304" pitchFamily="18" charset="0"/>
              </a:rPr>
              <a:t>Des études d’image permettent de suivre la perception de l’entreprise et d’adopter, si nécessaire, des actions correctives.</a:t>
            </a:r>
          </a:p>
        </p:txBody>
      </p:sp>
      <p:pic>
        <p:nvPicPr>
          <p:cNvPr id="5" name="Image 4" descr="Une image contenant ciel, plein air, texte, voilier&#10;&#10;Le contenu généré par l’IA peut être incorrect.">
            <a:extLst>
              <a:ext uri="{FF2B5EF4-FFF2-40B4-BE49-F238E27FC236}">
                <a16:creationId xmlns:a16="http://schemas.microsoft.com/office/drawing/2014/main" id="{77A394A0-A801-D093-EE6F-072E9B0CA9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3990" y="1753187"/>
            <a:ext cx="3250877" cy="2647072"/>
          </a:xfrm>
          <a:prstGeom prst="rect">
            <a:avLst/>
          </a:prstGeom>
        </p:spPr>
      </p:pic>
    </p:spTree>
    <p:extLst>
      <p:ext uri="{BB962C8B-B14F-4D97-AF65-F5344CB8AC3E}">
        <p14:creationId xmlns:p14="http://schemas.microsoft.com/office/powerpoint/2010/main" val="1018970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5B056-A93B-048F-26C9-FCB829859508}"/>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1C1BB7CA-6207-1B77-341C-B843FB7EA9C0}"/>
              </a:ext>
            </a:extLst>
          </p:cNvPr>
          <p:cNvSpPr txBox="1">
            <a:spLocks/>
          </p:cNvSpPr>
          <p:nvPr/>
        </p:nvSpPr>
        <p:spPr>
          <a:xfrm>
            <a:off x="0" y="0"/>
            <a:ext cx="11844867" cy="96332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000" b="1" dirty="0">
                <a:latin typeface="Arial" panose="020B0604020202020204" pitchFamily="34" charset="0"/>
                <a:cs typeface="Arial" panose="020B0604020202020204" pitchFamily="34" charset="0"/>
              </a:rPr>
              <a:t>Chap. 6 – Communication commerciale et institutionnelle</a:t>
            </a:r>
            <a:br>
              <a:rPr lang="fr-FR" sz="3000" b="1" dirty="0">
                <a:latin typeface="Arial" panose="020B0604020202020204" pitchFamily="34" charset="0"/>
                <a:cs typeface="Arial" panose="020B0604020202020204" pitchFamily="34" charset="0"/>
              </a:rPr>
            </a:br>
            <a:r>
              <a:rPr lang="fr-FR" sz="2800" b="1" dirty="0">
                <a:solidFill>
                  <a:srgbClr val="FFFF00"/>
                </a:solidFill>
                <a:latin typeface="Arial" panose="020B0604020202020204" pitchFamily="34" charset="0"/>
                <a:cs typeface="Arial" panose="020B0604020202020204" pitchFamily="34" charset="0"/>
              </a:rPr>
              <a:t>B. La communication institutionnelle</a:t>
            </a:r>
            <a:endParaRPr lang="fr-FR" sz="3200" b="1" dirty="0">
              <a:solidFill>
                <a:srgbClr val="FFFF00"/>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BF7E0D49-2760-C555-2881-1CF1764D8782}"/>
              </a:ext>
            </a:extLst>
          </p:cNvPr>
          <p:cNvSpPr txBox="1"/>
          <p:nvPr/>
        </p:nvSpPr>
        <p:spPr>
          <a:xfrm>
            <a:off x="371331" y="1733532"/>
            <a:ext cx="6386874" cy="3893374"/>
          </a:xfrm>
          <a:prstGeom prst="rect">
            <a:avLst/>
          </a:prstGeom>
          <a:noFill/>
        </p:spPr>
        <p:txBody>
          <a:bodyPr wrap="square">
            <a:spAutoFit/>
          </a:bodyPr>
          <a:lstStyle/>
          <a:p>
            <a:pPr algn="ctr">
              <a:spcBef>
                <a:spcPts val="1800"/>
              </a:spcBef>
              <a:buNone/>
            </a:pPr>
            <a:r>
              <a:rPr lang="fr-FR" sz="2400" dirty="0">
                <a:effectLst/>
                <a:latin typeface="Arial" panose="020B0604020202020204" pitchFamily="34" charset="0"/>
                <a:ea typeface="Calibri" panose="020F0502020204030204" pitchFamily="34" charset="0"/>
                <a:cs typeface="Times New Roman" panose="02020603050405020304" pitchFamily="18" charset="0"/>
              </a:rPr>
              <a:t>Les outils de communication institutionnelle sont identiques à ceux de la communication commerciale. </a:t>
            </a:r>
          </a:p>
          <a:p>
            <a:pPr algn="ctr">
              <a:spcBef>
                <a:spcPts val="1800"/>
              </a:spcBef>
              <a:buNone/>
            </a:pPr>
            <a:endParaRPr lang="fr-FR" sz="2400" dirty="0">
              <a:latin typeface="Arial" panose="020B0604020202020204" pitchFamily="34" charset="0"/>
              <a:ea typeface="Calibri" panose="020F0502020204030204" pitchFamily="34" charset="0"/>
              <a:cs typeface="Times New Roman" panose="02020603050405020304" pitchFamily="18" charset="0"/>
            </a:endParaRPr>
          </a:p>
          <a:p>
            <a:pPr algn="ctr">
              <a:spcBef>
                <a:spcPts val="3000"/>
              </a:spcBef>
              <a:buNone/>
            </a:pPr>
            <a:r>
              <a:rPr lang="fr-FR" sz="2400" dirty="0">
                <a:effectLst/>
                <a:latin typeface="Arial" panose="020B0604020202020204" pitchFamily="34" charset="0"/>
                <a:ea typeface="Calibri" panose="020F0502020204030204" pitchFamily="34" charset="0"/>
                <a:cs typeface="Times New Roman" panose="02020603050405020304" pitchFamily="18" charset="0"/>
              </a:rPr>
              <a:t>Toutefois, certains dispositifs sont spécifiques </a:t>
            </a:r>
          </a:p>
          <a:p>
            <a:pPr algn="ctr">
              <a:spcBef>
                <a:spcPts val="1800"/>
              </a:spcBef>
              <a:buNone/>
            </a:pPr>
            <a:r>
              <a:rPr lang="fr-FR" sz="2400" b="1" dirty="0">
                <a:solidFill>
                  <a:srgbClr val="92D050"/>
                </a:solidFill>
                <a:effectLst/>
                <a:latin typeface="Arial" panose="020B0604020202020204" pitchFamily="34" charset="0"/>
                <a:ea typeface="Calibri" panose="020F0502020204030204" pitchFamily="34" charset="0"/>
                <a:cs typeface="Times New Roman" panose="02020603050405020304" pitchFamily="18" charset="0"/>
              </a:rPr>
              <a:t>partenariat, mécénat, sponsoring, relations presse, dossier de presse, communiqué de presse.</a:t>
            </a:r>
            <a:endParaRPr lang="fr-FR" sz="2400" b="1" dirty="0">
              <a:solidFill>
                <a:srgbClr val="92D050"/>
              </a:solidFill>
            </a:endParaRPr>
          </a:p>
        </p:txBody>
      </p:sp>
      <p:pic>
        <p:nvPicPr>
          <p:cNvPr id="2" name="Image 1">
            <a:extLst>
              <a:ext uri="{FF2B5EF4-FFF2-40B4-BE49-F238E27FC236}">
                <a16:creationId xmlns:a16="http://schemas.microsoft.com/office/drawing/2014/main" id="{3B0A7F8D-A346-9B15-F409-E884B1C79147}"/>
              </a:ext>
            </a:extLst>
          </p:cNvPr>
          <p:cNvPicPr/>
          <p:nvPr/>
        </p:nvPicPr>
        <p:blipFill>
          <a:blip r:embed="rId2" cstate="print">
            <a:extLst>
              <a:ext uri="{28A0092B-C50C-407E-A947-70E740481C1C}">
                <a14:useLocalDpi xmlns:a14="http://schemas.microsoft.com/office/drawing/2010/main" val="0"/>
              </a:ext>
            </a:extLst>
          </a:blip>
          <a:srcRect l="9157" t="14066" r="10005" b="12835"/>
          <a:stretch/>
        </p:blipFill>
        <p:spPr>
          <a:xfrm>
            <a:off x="7830419" y="963329"/>
            <a:ext cx="4056781" cy="2432212"/>
          </a:xfrm>
          <a:prstGeom prst="rect">
            <a:avLst/>
          </a:prstGeom>
        </p:spPr>
      </p:pic>
      <p:pic>
        <p:nvPicPr>
          <p:cNvPr id="1026" name="Picture 2" descr="Sponsor titre - Définitions Marketing » L'encyclopédie illustrée du  marketing">
            <a:extLst>
              <a:ext uri="{FF2B5EF4-FFF2-40B4-BE49-F238E27FC236}">
                <a16:creationId xmlns:a16="http://schemas.microsoft.com/office/drawing/2014/main" id="{C645547B-796E-EFA3-9ADE-4B63E3409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048" y="3622981"/>
            <a:ext cx="3651412" cy="2909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999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up)">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up)">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FB4C563-FCD9-446E-B00C-95444CC1A53E}"/>
              </a:ext>
            </a:extLst>
          </p:cNvPr>
          <p:cNvSpPr>
            <a:spLocks noGrp="1"/>
          </p:cNvSpPr>
          <p:nvPr>
            <p:ph type="ctrTitle"/>
          </p:nvPr>
        </p:nvSpPr>
        <p:spPr>
          <a:xfrm>
            <a:off x="0" y="0"/>
            <a:ext cx="11844867" cy="505937"/>
          </a:xfrm>
        </p:spPr>
        <p:txBody>
          <a:bodyPr>
            <a:noAutofit/>
          </a:bodyPr>
          <a:lstStyle/>
          <a:p>
            <a:r>
              <a:rPr lang="fr-FR" sz="2800" b="1" dirty="0">
                <a:solidFill>
                  <a:srgbClr val="FFFF00"/>
                </a:solidFill>
                <a:latin typeface="Arial" panose="020B0604020202020204" pitchFamily="34" charset="0"/>
                <a:cs typeface="Arial" panose="020B0604020202020204" pitchFamily="34" charset="0"/>
              </a:rPr>
              <a:t>B. La communication institutionnelle</a:t>
            </a:r>
            <a:endParaRPr lang="fr-FR" sz="3200" b="1" dirty="0">
              <a:solidFill>
                <a:srgbClr val="FFFF0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83CEE1E-6FA7-41F7-BB46-2F3D2D5367E3}"/>
              </a:ext>
            </a:extLst>
          </p:cNvPr>
          <p:cNvSpPr/>
          <p:nvPr/>
        </p:nvSpPr>
        <p:spPr>
          <a:xfrm>
            <a:off x="181023" y="564647"/>
            <a:ext cx="8876952" cy="461665"/>
          </a:xfrm>
          <a:prstGeom prst="rect">
            <a:avLst/>
          </a:prstGeom>
        </p:spPr>
        <p:txBody>
          <a:bodyPr wrap="square">
            <a:spAutoFit/>
          </a:bodyPr>
          <a:lstStyle/>
          <a:p>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1. Créer un dossier de partenariat, mécénat, ou sponsoring</a:t>
            </a:r>
            <a:endParaRPr lang="fr-FR" sz="2400" dirty="0"/>
          </a:p>
        </p:txBody>
      </p:sp>
      <p:sp>
        <p:nvSpPr>
          <p:cNvPr id="8" name="Rectangle 7">
            <a:extLst>
              <a:ext uri="{FF2B5EF4-FFF2-40B4-BE49-F238E27FC236}">
                <a16:creationId xmlns:a16="http://schemas.microsoft.com/office/drawing/2014/main" id="{EAF60ABF-9A32-4200-A3AE-40AFB7C89EE0}"/>
              </a:ext>
            </a:extLst>
          </p:cNvPr>
          <p:cNvSpPr/>
          <p:nvPr/>
        </p:nvSpPr>
        <p:spPr>
          <a:xfrm>
            <a:off x="877268" y="1708588"/>
            <a:ext cx="10364748" cy="4616648"/>
          </a:xfrm>
          <a:prstGeom prst="rect">
            <a:avLst/>
          </a:prstGeom>
        </p:spPr>
        <p:txBody>
          <a:bodyPr wrap="square">
            <a:spAutoFit/>
          </a:bodyPr>
          <a:lstStyle/>
          <a:p>
            <a:pPr algn="ctr">
              <a:spcBef>
                <a:spcPts val="1800"/>
              </a:spcBef>
              <a:spcAft>
                <a:spcPts val="0"/>
              </a:spcAft>
            </a:pPr>
            <a:r>
              <a:rPr lang="fr-FR" sz="2400" dirty="0">
                <a:latin typeface="Arial" panose="020B0604020202020204" pitchFamily="34" charset="0"/>
                <a:ea typeface="Times New Roman" panose="02020603050405020304" pitchFamily="18" charset="0"/>
                <a:cs typeface="Arial" panose="020B0604020202020204" pitchFamily="34" charset="0"/>
              </a:rPr>
              <a:t>Un dossier de mécénat ou de sponsoring récapitule les informations essentielles concernant l’échange de prestations et doit donner envie, au destinataire, d’adhérer au projet. Il doit être soigné dans le fond et dans la forme.</a:t>
            </a:r>
            <a:endParaRPr lang="fr-FR"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Bef>
                <a:spcPts val="1800"/>
              </a:spcBef>
              <a:spcAft>
                <a:spcPts val="0"/>
              </a:spcAft>
              <a:buFont typeface="Wingdings" panose="05000000000000000000" pitchFamily="2" charset="2"/>
              <a:buChar char="q"/>
            </a:pPr>
            <a:r>
              <a:rPr lang="fr-FR" sz="24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Forme</a:t>
            </a:r>
            <a:r>
              <a:rPr lang="fr-FR" sz="2400" dirty="0">
                <a:latin typeface="Arial" panose="020B0604020202020204" pitchFamily="34" charset="0"/>
                <a:ea typeface="Calibri" panose="020F0502020204030204" pitchFamily="34" charset="0"/>
                <a:cs typeface="Times New Roman" panose="02020603050405020304" pitchFamily="18" charset="0"/>
              </a:rPr>
              <a:t> : ne pas dépasser 5 pages et utiliser une mise en page attractive valorisant le projet.</a:t>
            </a:r>
          </a:p>
          <a:p>
            <a:pPr marL="342900" lvl="0" indent="-342900" algn="just">
              <a:spcBef>
                <a:spcPts val="1800"/>
              </a:spcBef>
              <a:spcAft>
                <a:spcPts val="0"/>
              </a:spcAft>
              <a:buFont typeface="Wingdings" panose="05000000000000000000" pitchFamily="2" charset="2"/>
              <a:buChar char="q"/>
            </a:pPr>
            <a:r>
              <a:rPr lang="fr-FR" sz="24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Fond</a:t>
            </a:r>
            <a:r>
              <a:rPr lang="fr-FR" sz="2400" dirty="0">
                <a:latin typeface="Arial" panose="020B0604020202020204" pitchFamily="34" charset="0"/>
                <a:ea typeface="Calibri" panose="020F0502020204030204" pitchFamily="34" charset="0"/>
                <a:cs typeface="Times New Roman" panose="02020603050405020304" pitchFamily="18" charset="0"/>
              </a:rPr>
              <a:t> : </a:t>
            </a:r>
            <a:r>
              <a:rPr lang="fr-FR" sz="2400" dirty="0">
                <a:effectLst/>
                <a:latin typeface="Arial" panose="020B0604020202020204" pitchFamily="34" charset="0"/>
                <a:ea typeface="Calibri" panose="020F0502020204030204" pitchFamily="34" charset="0"/>
                <a:cs typeface="Times New Roman" panose="02020603050405020304" pitchFamily="18" charset="0"/>
              </a:rPr>
              <a:t>offrir une vision claire et synthétique de l’action et des bénéfices attendus. Il doit aller à l’essentiel et inclure une présentation des partenaires et du projet. Les éléments clés à détailler sont : l’action menée, les cibles, les objectifs, les dates, le budget et les partenaires impliqués.</a:t>
            </a:r>
            <a:endParaRPr lang="fr-FR" sz="32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 name="Image 1" descr="Le sponsoring dans les entreprises">
            <a:extLst>
              <a:ext uri="{FF2B5EF4-FFF2-40B4-BE49-F238E27FC236}">
                <a16:creationId xmlns:a16="http://schemas.microsoft.com/office/drawing/2014/main" id="{5D0ECD5C-0B27-324B-CA98-01ED245829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61" r="16618"/>
          <a:stretch/>
        </p:blipFill>
        <p:spPr bwMode="auto">
          <a:xfrm>
            <a:off x="10378672" y="0"/>
            <a:ext cx="1813328" cy="15186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6982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8C463-389E-B6B1-133F-1DB972E6E907}"/>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A8A64AF8-D25E-9ED9-E1C8-3B44D5056678}"/>
              </a:ext>
            </a:extLst>
          </p:cNvPr>
          <p:cNvSpPr txBox="1">
            <a:spLocks/>
          </p:cNvSpPr>
          <p:nvPr/>
        </p:nvSpPr>
        <p:spPr>
          <a:xfrm>
            <a:off x="0" y="1"/>
            <a:ext cx="11844867" cy="547712"/>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dirty="0">
                <a:solidFill>
                  <a:srgbClr val="FFFF00"/>
                </a:solidFill>
                <a:latin typeface="Arial" panose="020B0604020202020204" pitchFamily="34" charset="0"/>
                <a:cs typeface="Arial" panose="020B0604020202020204" pitchFamily="34" charset="0"/>
              </a:rPr>
              <a:t>B. La communication institutionnelle</a:t>
            </a:r>
            <a:endParaRPr lang="fr-FR" sz="3200" b="1" dirty="0">
              <a:solidFill>
                <a:srgbClr val="FFFF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2353227-426D-0C0B-22DC-752C43A1EBF5}"/>
              </a:ext>
            </a:extLst>
          </p:cNvPr>
          <p:cNvSpPr/>
          <p:nvPr/>
        </p:nvSpPr>
        <p:spPr>
          <a:xfrm>
            <a:off x="0" y="547713"/>
            <a:ext cx="8876952" cy="461665"/>
          </a:xfrm>
          <a:prstGeom prst="rect">
            <a:avLst/>
          </a:prstGeom>
        </p:spPr>
        <p:txBody>
          <a:bodyPr wrap="square">
            <a:spAutoFit/>
          </a:bodyPr>
          <a:lstStyle/>
          <a:p>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1. Communiquer avec la presse</a:t>
            </a:r>
            <a:endParaRPr lang="fr-FR" sz="2400" dirty="0"/>
          </a:p>
        </p:txBody>
      </p:sp>
      <p:sp>
        <p:nvSpPr>
          <p:cNvPr id="5" name="ZoneTexte 4">
            <a:extLst>
              <a:ext uri="{FF2B5EF4-FFF2-40B4-BE49-F238E27FC236}">
                <a16:creationId xmlns:a16="http://schemas.microsoft.com/office/drawing/2014/main" id="{1592B16A-0234-4700-F71E-8574D1F15D48}"/>
              </a:ext>
            </a:extLst>
          </p:cNvPr>
          <p:cNvSpPr txBox="1"/>
          <p:nvPr/>
        </p:nvSpPr>
        <p:spPr>
          <a:xfrm>
            <a:off x="1104707" y="2190931"/>
            <a:ext cx="10007342" cy="3339376"/>
          </a:xfrm>
          <a:prstGeom prst="rect">
            <a:avLst/>
          </a:prstGeom>
          <a:noFill/>
        </p:spPr>
        <p:txBody>
          <a:bodyPr wrap="square">
            <a:spAutoFit/>
          </a:bodyPr>
          <a:lstStyle/>
          <a:p>
            <a:pPr algn="ctr">
              <a:spcBef>
                <a:spcPts val="600"/>
              </a:spcBef>
              <a:buNone/>
            </a:pPr>
            <a:r>
              <a:rPr lang="fr-FR" sz="2800" dirty="0">
                <a:effectLst/>
                <a:latin typeface="Arial" panose="020B0604020202020204" pitchFamily="34" charset="0"/>
                <a:ea typeface="Calibri" panose="020F0502020204030204" pitchFamily="34" charset="0"/>
                <a:cs typeface="Arial" panose="020B0604020202020204" pitchFamily="34" charset="0"/>
              </a:rPr>
              <a:t>La communication via la presse permet d’obtenir des retombées rapides et sans coût financier </a:t>
            </a:r>
            <a:endParaRPr lang="fr-FR" sz="2800" dirty="0">
              <a:latin typeface="Arial" panose="020B0604020202020204" pitchFamily="34" charset="0"/>
              <a:ea typeface="Calibri" panose="020F0502020204030204" pitchFamily="34" charset="0"/>
              <a:cs typeface="Arial" panose="020B0604020202020204" pitchFamily="34" charset="0"/>
            </a:endParaRPr>
          </a:p>
          <a:p>
            <a:pPr algn="ctr">
              <a:spcBef>
                <a:spcPts val="600"/>
              </a:spcBef>
              <a:buNone/>
            </a:pPr>
            <a:r>
              <a:rPr lang="fr-FR" sz="2800" dirty="0">
                <a:solidFill>
                  <a:srgbClr val="92D050"/>
                </a:solidFill>
                <a:effectLst/>
                <a:latin typeface="Arial" panose="020B0604020202020204" pitchFamily="34" charset="0"/>
                <a:ea typeface="Calibri" panose="020F0502020204030204" pitchFamily="34" charset="0"/>
                <a:cs typeface="Arial" panose="020B0604020202020204" pitchFamily="34" charset="0"/>
              </a:rPr>
              <a:t>communiqué de presse, publireportage, annonces…</a:t>
            </a:r>
          </a:p>
          <a:p>
            <a:pPr algn="ctr">
              <a:spcBef>
                <a:spcPts val="600"/>
              </a:spcBef>
              <a:buNone/>
            </a:pPr>
            <a:r>
              <a:rPr lang="fr-FR" sz="2800" dirty="0">
                <a:effectLst/>
                <a:latin typeface="Arial" panose="020B0604020202020204" pitchFamily="34" charset="0"/>
                <a:ea typeface="Calibri" panose="020F0502020204030204" pitchFamily="34" charset="0"/>
                <a:cs typeface="Arial" panose="020B0604020202020204" pitchFamily="34" charset="0"/>
              </a:rPr>
              <a:t> </a:t>
            </a:r>
          </a:p>
          <a:p>
            <a:pPr algn="ctr">
              <a:spcBef>
                <a:spcPts val="600"/>
              </a:spcBef>
              <a:buNone/>
            </a:pPr>
            <a:r>
              <a:rPr lang="fr-FR" sz="2800" dirty="0">
                <a:effectLst/>
                <a:latin typeface="Arial" panose="020B0604020202020204" pitchFamily="34" charset="0"/>
                <a:ea typeface="Calibri" panose="020F0502020204030204" pitchFamily="34" charset="0"/>
                <a:cs typeface="Arial" panose="020B0604020202020204" pitchFamily="34" charset="0"/>
              </a:rPr>
              <a:t>Ce type de communication, essentiellement non commerciale, doit être soigneusement préparé pour être accepté par les journalistes.</a:t>
            </a:r>
          </a:p>
        </p:txBody>
      </p:sp>
    </p:spTree>
    <p:extLst>
      <p:ext uri="{BB962C8B-B14F-4D97-AF65-F5344CB8AC3E}">
        <p14:creationId xmlns:p14="http://schemas.microsoft.com/office/powerpoint/2010/main" val="2449914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CD0BF-430A-E080-FC7C-A2A79F1EA7E5}"/>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6107EEBF-A5FE-6431-2697-D83010212483}"/>
              </a:ext>
            </a:extLst>
          </p:cNvPr>
          <p:cNvSpPr txBox="1">
            <a:spLocks/>
          </p:cNvSpPr>
          <p:nvPr/>
        </p:nvSpPr>
        <p:spPr>
          <a:xfrm>
            <a:off x="0" y="1"/>
            <a:ext cx="11844867" cy="547712"/>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dirty="0">
                <a:solidFill>
                  <a:srgbClr val="FFFF00"/>
                </a:solidFill>
                <a:latin typeface="Arial" panose="020B0604020202020204" pitchFamily="34" charset="0"/>
                <a:cs typeface="Arial" panose="020B0604020202020204" pitchFamily="34" charset="0"/>
              </a:rPr>
              <a:t>B. La communication institutionnelle</a:t>
            </a:r>
            <a:endParaRPr lang="fr-FR" sz="3200" b="1" dirty="0">
              <a:solidFill>
                <a:srgbClr val="FFFF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3C2CF2D-3711-107D-D6C6-8B8CA6A105CA}"/>
              </a:ext>
            </a:extLst>
          </p:cNvPr>
          <p:cNvSpPr/>
          <p:nvPr/>
        </p:nvSpPr>
        <p:spPr>
          <a:xfrm>
            <a:off x="0" y="547713"/>
            <a:ext cx="8876952" cy="461665"/>
          </a:xfrm>
          <a:prstGeom prst="rect">
            <a:avLst/>
          </a:prstGeom>
        </p:spPr>
        <p:txBody>
          <a:bodyPr wrap="square">
            <a:spAutoFit/>
          </a:bodyPr>
          <a:lstStyle/>
          <a:p>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1. Communiquer avec la presse</a:t>
            </a:r>
            <a:endParaRPr lang="fr-FR" sz="2400" dirty="0"/>
          </a:p>
        </p:txBody>
      </p:sp>
      <p:sp>
        <p:nvSpPr>
          <p:cNvPr id="5" name="ZoneTexte 4">
            <a:extLst>
              <a:ext uri="{FF2B5EF4-FFF2-40B4-BE49-F238E27FC236}">
                <a16:creationId xmlns:a16="http://schemas.microsoft.com/office/drawing/2014/main" id="{6BEE5215-5B71-9094-B234-F5F70566FA6A}"/>
              </a:ext>
            </a:extLst>
          </p:cNvPr>
          <p:cNvSpPr txBox="1"/>
          <p:nvPr/>
        </p:nvSpPr>
        <p:spPr>
          <a:xfrm>
            <a:off x="257330" y="1271807"/>
            <a:ext cx="11397788" cy="4885953"/>
          </a:xfrm>
          <a:prstGeom prst="rect">
            <a:avLst/>
          </a:prstGeom>
          <a:noFill/>
        </p:spPr>
        <p:txBody>
          <a:bodyPr wrap="square">
            <a:spAutoFit/>
          </a:bodyPr>
          <a:lstStyle/>
          <a:p>
            <a:pPr marL="342900" lvl="0" indent="-342900">
              <a:spcBef>
                <a:spcPts val="600"/>
              </a:spcBef>
              <a:spcAft>
                <a:spcPts val="300"/>
              </a:spcAft>
              <a:buFont typeface="Symbol" panose="05050102010706020507" pitchFamily="18" charset="2"/>
              <a:buChar char=""/>
            </a:pP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Le dossier de presse ou pressbook</a:t>
            </a:r>
          </a:p>
          <a:p>
            <a:pPr algn="ctr">
              <a:spcBef>
                <a:spcPts val="1800"/>
              </a:spcBef>
              <a:buNone/>
            </a:pPr>
            <a:r>
              <a:rPr lang="fr-FR" sz="2400" dirty="0">
                <a:effectLst/>
                <a:latin typeface="Arial" panose="020B0604020202020204" pitchFamily="34" charset="0"/>
                <a:ea typeface="Calibri" panose="020F0502020204030204" pitchFamily="34" charset="0"/>
                <a:cs typeface="Arial" panose="020B0604020202020204" pitchFamily="34" charset="0"/>
              </a:rPr>
              <a:t>Le dossier de presse est un recueil d’articles et d’informations sur l’entreprise ou un événement spécifique </a:t>
            </a:r>
          </a:p>
          <a:p>
            <a:pPr algn="ctr">
              <a:buNone/>
            </a:pPr>
            <a:r>
              <a:rPr lang="fr-FR" sz="24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lancement de produit, ouverture de magasin, conférence, fusion, etc.</a:t>
            </a:r>
          </a:p>
          <a:p>
            <a:pPr marL="342900" lvl="0" indent="-342900">
              <a:spcBef>
                <a:spcPts val="1800"/>
              </a:spcBef>
              <a:buSzPts val="1000"/>
              <a:buFont typeface="Wingdings" panose="05000000000000000000" pitchFamily="2" charset="2"/>
              <a:buChar char="Ø"/>
              <a:tabLst>
                <a:tab pos="228600" algn="l"/>
              </a:tabLst>
            </a:pPr>
            <a:r>
              <a:rPr lang="fr-FR" sz="24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Avant l’événement</a:t>
            </a:r>
            <a:r>
              <a:rPr lang="fr-FR" sz="2400" dirty="0">
                <a:solidFill>
                  <a:srgbClr val="92D050"/>
                </a:solidFill>
                <a:effectLst/>
                <a:latin typeface="Arial" panose="020B0604020202020204" pitchFamily="34" charset="0"/>
                <a:ea typeface="Calibri" panose="020F0502020204030204" pitchFamily="34" charset="0"/>
                <a:cs typeface="Arial" panose="020B0604020202020204" pitchFamily="34" charset="0"/>
              </a:rPr>
              <a:t> </a:t>
            </a:r>
            <a:r>
              <a:rPr lang="fr-FR" sz="2400" dirty="0">
                <a:effectLst/>
                <a:latin typeface="Arial" panose="020B0604020202020204" pitchFamily="34" charset="0"/>
                <a:ea typeface="Calibri" panose="020F0502020204030204" pitchFamily="34" charset="0"/>
                <a:cs typeface="Arial" panose="020B0604020202020204" pitchFamily="34" charset="0"/>
              </a:rPr>
              <a:t>: il présente les éléments clés à destination des journalistes pour les aider dans leur travail rédactionnel. Il inclut une présentation de l’entreprise, son historique, les acteurs concernés, les caractéristiques de l’événement, des articles précédents, des photos, etc.</a:t>
            </a:r>
          </a:p>
          <a:p>
            <a:pPr marL="342900" lvl="0" indent="-342900">
              <a:spcBef>
                <a:spcPts val="1800"/>
              </a:spcBef>
              <a:buSzPts val="1000"/>
              <a:buFont typeface="Wingdings" panose="05000000000000000000" pitchFamily="2" charset="2"/>
              <a:buChar char="Ø"/>
              <a:tabLst>
                <a:tab pos="228600" algn="l"/>
              </a:tabLst>
            </a:pPr>
            <a:r>
              <a:rPr lang="fr-FR" sz="24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Après l’événement</a:t>
            </a:r>
            <a:r>
              <a:rPr lang="fr-FR" sz="2400" dirty="0">
                <a:solidFill>
                  <a:srgbClr val="92D050"/>
                </a:solidFill>
                <a:effectLst/>
                <a:latin typeface="Arial" panose="020B0604020202020204" pitchFamily="34" charset="0"/>
                <a:ea typeface="Calibri" panose="020F0502020204030204" pitchFamily="34" charset="0"/>
                <a:cs typeface="Arial" panose="020B0604020202020204" pitchFamily="34" charset="0"/>
              </a:rPr>
              <a:t> </a:t>
            </a:r>
            <a:r>
              <a:rPr lang="fr-FR" sz="2400" dirty="0">
                <a:effectLst/>
                <a:latin typeface="Arial" panose="020B0604020202020204" pitchFamily="34" charset="0"/>
                <a:ea typeface="Calibri" panose="020F0502020204030204" pitchFamily="34" charset="0"/>
                <a:cs typeface="Arial" panose="020B0604020202020204" pitchFamily="34" charset="0"/>
              </a:rPr>
              <a:t>: il récapitule l’ensemble des informations diffusées et des actions menées, servant ainsi de mémoire et permettant d’évaluer l’impact médiatique.</a:t>
            </a:r>
          </a:p>
        </p:txBody>
      </p:sp>
    </p:spTree>
    <p:extLst>
      <p:ext uri="{BB962C8B-B14F-4D97-AF65-F5344CB8AC3E}">
        <p14:creationId xmlns:p14="http://schemas.microsoft.com/office/powerpoint/2010/main" val="2904864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FAA52-8D6C-731E-1EDD-16DA4615BEC3}"/>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D1B24A84-DC22-1468-5297-DD2CB9DD5033}"/>
              </a:ext>
            </a:extLst>
          </p:cNvPr>
          <p:cNvSpPr txBox="1">
            <a:spLocks/>
          </p:cNvSpPr>
          <p:nvPr/>
        </p:nvSpPr>
        <p:spPr>
          <a:xfrm>
            <a:off x="0" y="1"/>
            <a:ext cx="11844867" cy="547712"/>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dirty="0">
                <a:solidFill>
                  <a:srgbClr val="FFFF00"/>
                </a:solidFill>
                <a:latin typeface="Arial" panose="020B0604020202020204" pitchFamily="34" charset="0"/>
                <a:cs typeface="Arial" panose="020B0604020202020204" pitchFamily="34" charset="0"/>
              </a:rPr>
              <a:t>B. La communication institutionnelle</a:t>
            </a:r>
            <a:endParaRPr lang="fr-FR" sz="3200" b="1" dirty="0">
              <a:solidFill>
                <a:srgbClr val="FFFF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269A2D7-8FE6-5B6E-18E0-9CB0AFDEC818}"/>
              </a:ext>
            </a:extLst>
          </p:cNvPr>
          <p:cNvSpPr/>
          <p:nvPr/>
        </p:nvSpPr>
        <p:spPr>
          <a:xfrm>
            <a:off x="0" y="547713"/>
            <a:ext cx="8876952" cy="461665"/>
          </a:xfrm>
          <a:prstGeom prst="rect">
            <a:avLst/>
          </a:prstGeom>
        </p:spPr>
        <p:txBody>
          <a:bodyPr wrap="square">
            <a:spAutoFit/>
          </a:bodyPr>
          <a:lstStyle/>
          <a:p>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1. Communiquer avec la presse</a:t>
            </a:r>
            <a:endParaRPr lang="fr-FR" sz="2400" dirty="0"/>
          </a:p>
        </p:txBody>
      </p:sp>
      <p:sp>
        <p:nvSpPr>
          <p:cNvPr id="4" name="ZoneTexte 3">
            <a:extLst>
              <a:ext uri="{FF2B5EF4-FFF2-40B4-BE49-F238E27FC236}">
                <a16:creationId xmlns:a16="http://schemas.microsoft.com/office/drawing/2014/main" id="{9B95CD1B-A221-5E16-7D89-A5CEFC0E6981}"/>
              </a:ext>
            </a:extLst>
          </p:cNvPr>
          <p:cNvSpPr txBox="1"/>
          <p:nvPr/>
        </p:nvSpPr>
        <p:spPr>
          <a:xfrm>
            <a:off x="570919" y="1211464"/>
            <a:ext cx="10852119" cy="5255285"/>
          </a:xfrm>
          <a:prstGeom prst="rect">
            <a:avLst/>
          </a:prstGeom>
          <a:noFill/>
        </p:spPr>
        <p:txBody>
          <a:bodyPr wrap="square">
            <a:spAutoFit/>
          </a:bodyPr>
          <a:lstStyle/>
          <a:p>
            <a:pPr marL="342900" lvl="0" indent="-342900">
              <a:spcBef>
                <a:spcPts val="600"/>
              </a:spcBef>
              <a:spcAft>
                <a:spcPts val="300"/>
              </a:spcAft>
              <a:buFont typeface="Symbol" panose="05050102010706020507" pitchFamily="18" charset="2"/>
              <a:buChar char=""/>
            </a:pPr>
            <a:r>
              <a:rPr lang="fr-FR" sz="2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Le communiqué de presse</a:t>
            </a:r>
            <a:endPar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800"/>
              </a:spcBef>
              <a:buNone/>
            </a:pPr>
            <a:r>
              <a:rPr lang="fr-FR" sz="2400" dirty="0">
                <a:effectLst/>
                <a:latin typeface="Arial" panose="020B0604020202020204" pitchFamily="34" charset="0"/>
                <a:ea typeface="Calibri" panose="020F0502020204030204" pitchFamily="34" charset="0"/>
                <a:cs typeface="Times New Roman" panose="02020603050405020304" pitchFamily="18" charset="0"/>
              </a:rPr>
              <a:t>Le communiqué de presse est un article rédigé par le service communication de l’entreprise à l’occasion d’un événement </a:t>
            </a:r>
            <a:r>
              <a:rPr lang="fr-FR" sz="2400" b="1" i="1" dirty="0">
                <a:solidFill>
                  <a:srgbClr val="92D050"/>
                </a:solidFill>
                <a:effectLst/>
                <a:latin typeface="Arial" panose="020B0604020202020204" pitchFamily="34" charset="0"/>
                <a:ea typeface="Calibri" panose="020F0502020204030204" pitchFamily="34" charset="0"/>
                <a:cs typeface="Times New Roman" panose="02020603050405020304" pitchFamily="18" charset="0"/>
              </a:rPr>
              <a:t>(lancement de produit, ouverture de magasin, conférence, fusion, crise, etc.).</a:t>
            </a:r>
          </a:p>
          <a:p>
            <a:pPr>
              <a:spcBef>
                <a:spcPts val="2400"/>
              </a:spcBef>
              <a:buNone/>
            </a:pPr>
            <a:r>
              <a:rPr lang="fr-FR" sz="2400" dirty="0">
                <a:effectLst/>
                <a:latin typeface="Arial" panose="020B0604020202020204" pitchFamily="34" charset="0"/>
                <a:ea typeface="Calibri" panose="020F0502020204030204" pitchFamily="34" charset="0"/>
                <a:cs typeface="Times New Roman" panose="02020603050405020304" pitchFamily="18" charset="0"/>
              </a:rPr>
              <a:t>Afin de garantir une diffusion efficace et un gain de temps pour les journalistes, le communiqué est généralement rédigé en interne puis transmis à la presse. </a:t>
            </a:r>
          </a:p>
          <a:p>
            <a:pPr marL="342900" indent="-342900">
              <a:spcBef>
                <a:spcPts val="1200"/>
              </a:spcBef>
              <a:buFont typeface="Symbol" panose="05050102010706020507" pitchFamily="18" charset="2"/>
              <a:buChar char="Þ"/>
            </a:pPr>
            <a:r>
              <a:rPr lang="fr-FR" sz="2400" dirty="0">
                <a:effectLst/>
                <a:latin typeface="Arial" panose="020B0604020202020204" pitchFamily="34" charset="0"/>
                <a:ea typeface="Calibri" panose="020F0502020204030204" pitchFamily="34" charset="0"/>
                <a:cs typeface="Times New Roman" panose="02020603050405020304" pitchFamily="18" charset="0"/>
              </a:rPr>
              <a:t>Il est souvent repris tel quel par les journalistes, qui peuvent le personnaliser. </a:t>
            </a:r>
            <a:endParaRPr lang="fr-FR" sz="2400" dirty="0">
              <a:latin typeface="Arial" panose="020B0604020202020204" pitchFamily="34" charset="0"/>
              <a:ea typeface="Calibri" panose="020F0502020204030204" pitchFamily="34" charset="0"/>
              <a:cs typeface="Times New Roman" panose="02020603050405020304" pitchFamily="18" charset="0"/>
            </a:endParaRPr>
          </a:p>
          <a:p>
            <a:pPr marL="342900" indent="-342900">
              <a:spcBef>
                <a:spcPts val="1200"/>
              </a:spcBef>
              <a:buFont typeface="Symbol" panose="05050102010706020507" pitchFamily="18" charset="2"/>
              <a:buChar char="Þ"/>
            </a:pPr>
            <a:r>
              <a:rPr lang="fr-FR" sz="2400" dirty="0">
                <a:effectLst/>
                <a:latin typeface="Arial" panose="020B0604020202020204" pitchFamily="34" charset="0"/>
                <a:ea typeface="Calibri" panose="020F0502020204030204" pitchFamily="34" charset="0"/>
                <a:cs typeface="Times New Roman" panose="02020603050405020304" pitchFamily="18" charset="0"/>
              </a:rPr>
              <a:t>C’est pourquoi il doit être conçu pour une publication immédiate. </a:t>
            </a:r>
          </a:p>
          <a:p>
            <a:pPr marL="342900" indent="-342900">
              <a:spcBef>
                <a:spcPts val="1200"/>
              </a:spcBef>
              <a:buFont typeface="Symbol" panose="05050102010706020507" pitchFamily="18" charset="2"/>
              <a:buChar char="Þ"/>
            </a:pPr>
            <a:r>
              <a:rPr lang="fr-FR" sz="2400" dirty="0">
                <a:effectLst/>
                <a:latin typeface="Arial" panose="020B0604020202020204" pitchFamily="34" charset="0"/>
                <a:ea typeface="Calibri" panose="020F0502020204030204" pitchFamily="34" charset="0"/>
                <a:cs typeface="Times New Roman" panose="02020603050405020304" pitchFamily="18" charset="0"/>
              </a:rPr>
              <a:t>Il doit être concis (une page maximum) et compréhensible par un non-spécialiste. </a:t>
            </a:r>
          </a:p>
        </p:txBody>
      </p:sp>
    </p:spTree>
    <p:extLst>
      <p:ext uri="{BB962C8B-B14F-4D97-AF65-F5344CB8AC3E}">
        <p14:creationId xmlns:p14="http://schemas.microsoft.com/office/powerpoint/2010/main" val="3020041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0EFF5-F7AB-9477-E77D-1D93B6CFCC9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FFB3A6B-53F2-0F8A-7D2C-B07F43C7B8A3}"/>
              </a:ext>
            </a:extLst>
          </p:cNvPr>
          <p:cNvSpPr/>
          <p:nvPr/>
        </p:nvSpPr>
        <p:spPr>
          <a:xfrm>
            <a:off x="46417" y="88192"/>
            <a:ext cx="8876952" cy="523220"/>
          </a:xfrm>
          <a:prstGeom prst="rect">
            <a:avLst/>
          </a:prstGeom>
        </p:spPr>
        <p:txBody>
          <a:bodyPr wrap="square">
            <a:spAutoFit/>
          </a:bodyPr>
          <a:lstStyle/>
          <a:p>
            <a:r>
              <a:rPr lang="fr-FR" sz="28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1. Communiquer avec la presse</a:t>
            </a:r>
            <a:endParaRPr lang="fr-FR" sz="2800" dirty="0"/>
          </a:p>
        </p:txBody>
      </p:sp>
      <p:sp>
        <p:nvSpPr>
          <p:cNvPr id="4" name="ZoneTexte 3">
            <a:extLst>
              <a:ext uri="{FF2B5EF4-FFF2-40B4-BE49-F238E27FC236}">
                <a16:creationId xmlns:a16="http://schemas.microsoft.com/office/drawing/2014/main" id="{6B4BCB74-4B36-4EB8-658B-0BCFDB7C9CBB}"/>
              </a:ext>
            </a:extLst>
          </p:cNvPr>
          <p:cNvSpPr txBox="1"/>
          <p:nvPr/>
        </p:nvSpPr>
        <p:spPr>
          <a:xfrm>
            <a:off x="46417" y="560027"/>
            <a:ext cx="11331194" cy="523220"/>
          </a:xfrm>
          <a:prstGeom prst="rect">
            <a:avLst/>
          </a:prstGeom>
          <a:noFill/>
        </p:spPr>
        <p:txBody>
          <a:bodyPr wrap="square">
            <a:spAutoFit/>
          </a:bodyPr>
          <a:lstStyle/>
          <a:p>
            <a:pPr marL="342900" lvl="0" indent="-342900">
              <a:spcBef>
                <a:spcPts val="600"/>
              </a:spcBef>
              <a:spcAft>
                <a:spcPts val="300"/>
              </a:spcAft>
              <a:buFont typeface="Symbol" panose="05050102010706020507" pitchFamily="18" charset="2"/>
              <a:buChar char=""/>
            </a:pPr>
            <a:r>
              <a:rPr lang="fr-FR" sz="2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Le communiqué de presse</a:t>
            </a:r>
            <a:endParaRPr lang="fr-FR" sz="2400" b="1" dirty="0">
              <a:solidFill>
                <a:srgbClr val="FFFF00"/>
              </a:solidFill>
              <a:effectLst/>
              <a:latin typeface="Arial Black" panose="020B0A04020102020204" pitchFamily="34" charset="0"/>
              <a:ea typeface="Times New Roman" panose="02020603050405020304" pitchFamily="18" charset="0"/>
              <a:cs typeface="Arial" panose="020B0604020202020204" pitchFamily="34" charset="0"/>
            </a:endParaRPr>
          </a:p>
        </p:txBody>
      </p:sp>
      <p:graphicFrame>
        <p:nvGraphicFramePr>
          <p:cNvPr id="3" name="Diagramme 2">
            <a:extLst>
              <a:ext uri="{FF2B5EF4-FFF2-40B4-BE49-F238E27FC236}">
                <a16:creationId xmlns:a16="http://schemas.microsoft.com/office/drawing/2014/main" id="{329A02AA-6269-2A51-0990-F5A0B2AD7C5A}"/>
              </a:ext>
            </a:extLst>
          </p:cNvPr>
          <p:cNvGraphicFramePr/>
          <p:nvPr>
            <p:extLst>
              <p:ext uri="{D42A27DB-BD31-4B8C-83A1-F6EECF244321}">
                <p14:modId xmlns:p14="http://schemas.microsoft.com/office/powerpoint/2010/main" val="284157430"/>
              </p:ext>
            </p:extLst>
          </p:nvPr>
        </p:nvGraphicFramePr>
        <p:xfrm>
          <a:off x="232360" y="1343177"/>
          <a:ext cx="11727279" cy="431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A35FF270-5608-F1E9-7DBE-33E33874F7FD}"/>
              </a:ext>
            </a:extLst>
          </p:cNvPr>
          <p:cNvSpPr txBox="1"/>
          <p:nvPr/>
        </p:nvSpPr>
        <p:spPr>
          <a:xfrm>
            <a:off x="157815" y="5707804"/>
            <a:ext cx="11727278" cy="830997"/>
          </a:xfrm>
          <a:prstGeom prst="rect">
            <a:avLst/>
          </a:prstGeom>
          <a:noFill/>
        </p:spPr>
        <p:txBody>
          <a:bodyPr wrap="square">
            <a:spAutoFit/>
          </a:bodyPr>
          <a:lstStyle/>
          <a:p>
            <a:pPr algn="ctr">
              <a:spcBef>
                <a:spcPts val="300"/>
              </a:spcBef>
            </a:pPr>
            <a:r>
              <a:rPr lang="fr-FR" sz="2400" b="1" dirty="0">
                <a:effectLst/>
                <a:latin typeface="Arial" panose="020B0604020202020204" pitchFamily="34" charset="0"/>
                <a:ea typeface="Calibri" panose="020F0502020204030204" pitchFamily="34" charset="0"/>
                <a:cs typeface="Times New Roman" panose="02020603050405020304" pitchFamily="18" charset="0"/>
              </a:rPr>
              <a:t>Une communication institutionnelle bien pensée et rigoureuse, renforce l’image, la notoriété et la crédibilité de l’entreprise</a:t>
            </a:r>
          </a:p>
        </p:txBody>
      </p:sp>
    </p:spTree>
    <p:extLst>
      <p:ext uri="{BB962C8B-B14F-4D97-AF65-F5344CB8AC3E}">
        <p14:creationId xmlns:p14="http://schemas.microsoft.com/office/powerpoint/2010/main" val="3413155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9BC82E56-9E9C-4B84-97FB-9F6D45302E4A}"/>
                                            </p:graphicEl>
                                          </p:spTgt>
                                        </p:tgtEl>
                                        <p:attrNameLst>
                                          <p:attrName>style.visibility</p:attrName>
                                        </p:attrNameLst>
                                      </p:cBhvr>
                                      <p:to>
                                        <p:strVal val="visible"/>
                                      </p:to>
                                    </p:set>
                                    <p:animEffect transition="in" filter="wipe(up)">
                                      <p:cBhvr>
                                        <p:cTn id="7" dur="500"/>
                                        <p:tgtEl>
                                          <p:spTgt spid="3">
                                            <p:graphicEl>
                                              <a:dgm id="{9BC82E56-9E9C-4B84-97FB-9F6D45302E4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graphicEl>
                                              <a:dgm id="{2B1CD330-5E58-4274-89E8-2DFEF6766862}"/>
                                            </p:graphicEl>
                                          </p:spTgt>
                                        </p:tgtEl>
                                        <p:attrNameLst>
                                          <p:attrName>style.visibility</p:attrName>
                                        </p:attrNameLst>
                                      </p:cBhvr>
                                      <p:to>
                                        <p:strVal val="visible"/>
                                      </p:to>
                                    </p:set>
                                    <p:animEffect transition="in" filter="wipe(up)">
                                      <p:cBhvr>
                                        <p:cTn id="12" dur="500"/>
                                        <p:tgtEl>
                                          <p:spTgt spid="3">
                                            <p:graphicEl>
                                              <a:dgm id="{2B1CD330-5E58-4274-89E8-2DFEF6766862}"/>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graphicEl>
                                              <a:dgm id="{5D374E3C-486C-4C88-AAF4-04EFFFE35EA7}"/>
                                            </p:graphicEl>
                                          </p:spTgt>
                                        </p:tgtEl>
                                        <p:attrNameLst>
                                          <p:attrName>style.visibility</p:attrName>
                                        </p:attrNameLst>
                                      </p:cBhvr>
                                      <p:to>
                                        <p:strVal val="visible"/>
                                      </p:to>
                                    </p:set>
                                    <p:animEffect transition="in" filter="wipe(up)">
                                      <p:cBhvr>
                                        <p:cTn id="15" dur="500"/>
                                        <p:tgtEl>
                                          <p:spTgt spid="3">
                                            <p:graphicEl>
                                              <a:dgm id="{5D374E3C-486C-4C88-AAF4-04EFFFE35EA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graphicEl>
                                              <a:dgm id="{154775E7-E095-40CE-A335-46E66E7135A9}"/>
                                            </p:graphicEl>
                                          </p:spTgt>
                                        </p:tgtEl>
                                        <p:attrNameLst>
                                          <p:attrName>style.visibility</p:attrName>
                                        </p:attrNameLst>
                                      </p:cBhvr>
                                      <p:to>
                                        <p:strVal val="visible"/>
                                      </p:to>
                                    </p:set>
                                    <p:animEffect transition="in" filter="wipe(up)">
                                      <p:cBhvr>
                                        <p:cTn id="20" dur="500"/>
                                        <p:tgtEl>
                                          <p:spTgt spid="3">
                                            <p:graphicEl>
                                              <a:dgm id="{154775E7-E095-40CE-A335-46E66E7135A9}"/>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graphicEl>
                                              <a:dgm id="{8A754227-FB11-4C45-84F2-C545D1DC88EE}"/>
                                            </p:graphicEl>
                                          </p:spTgt>
                                        </p:tgtEl>
                                        <p:attrNameLst>
                                          <p:attrName>style.visibility</p:attrName>
                                        </p:attrNameLst>
                                      </p:cBhvr>
                                      <p:to>
                                        <p:strVal val="visible"/>
                                      </p:to>
                                    </p:set>
                                    <p:animEffect transition="in" filter="wipe(up)">
                                      <p:cBhvr>
                                        <p:cTn id="23" dur="500"/>
                                        <p:tgtEl>
                                          <p:spTgt spid="3">
                                            <p:graphicEl>
                                              <a:dgm id="{8A754227-FB11-4C45-84F2-C545D1DC88E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graphicEl>
                                              <a:dgm id="{34E6AB5E-02E3-4149-B1F2-E1895B09026E}"/>
                                            </p:graphicEl>
                                          </p:spTgt>
                                        </p:tgtEl>
                                        <p:attrNameLst>
                                          <p:attrName>style.visibility</p:attrName>
                                        </p:attrNameLst>
                                      </p:cBhvr>
                                      <p:to>
                                        <p:strVal val="visible"/>
                                      </p:to>
                                    </p:set>
                                    <p:animEffect transition="in" filter="wipe(up)">
                                      <p:cBhvr>
                                        <p:cTn id="28" dur="500"/>
                                        <p:tgtEl>
                                          <p:spTgt spid="3">
                                            <p:graphicEl>
                                              <a:dgm id="{34E6AB5E-02E3-4149-B1F2-E1895B09026E}"/>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graphicEl>
                                              <a:dgm id="{8099F1FA-6C25-4571-B130-C3DB7FB1EE25}"/>
                                            </p:graphicEl>
                                          </p:spTgt>
                                        </p:tgtEl>
                                        <p:attrNameLst>
                                          <p:attrName>style.visibility</p:attrName>
                                        </p:attrNameLst>
                                      </p:cBhvr>
                                      <p:to>
                                        <p:strVal val="visible"/>
                                      </p:to>
                                    </p:set>
                                    <p:animEffect transition="in" filter="wipe(up)">
                                      <p:cBhvr>
                                        <p:cTn id="31" dur="500"/>
                                        <p:tgtEl>
                                          <p:spTgt spid="3">
                                            <p:graphicEl>
                                              <a:dgm id="{8099F1FA-6C25-4571-B130-C3DB7FB1EE2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graphicEl>
                                              <a:dgm id="{D10B509E-DAEC-47D7-B290-1C8C6BF038D8}"/>
                                            </p:graphicEl>
                                          </p:spTgt>
                                        </p:tgtEl>
                                        <p:attrNameLst>
                                          <p:attrName>style.visibility</p:attrName>
                                        </p:attrNameLst>
                                      </p:cBhvr>
                                      <p:to>
                                        <p:strVal val="visible"/>
                                      </p:to>
                                    </p:set>
                                    <p:animEffect transition="in" filter="wipe(up)">
                                      <p:cBhvr>
                                        <p:cTn id="36" dur="500"/>
                                        <p:tgtEl>
                                          <p:spTgt spid="3">
                                            <p:graphicEl>
                                              <a:dgm id="{D10B509E-DAEC-47D7-B290-1C8C6BF038D8}"/>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
                                            <p:graphicEl>
                                              <a:dgm id="{FC9DC65E-DDF4-4F97-AE5F-263B2B3FB99C}"/>
                                            </p:graphicEl>
                                          </p:spTgt>
                                        </p:tgtEl>
                                        <p:attrNameLst>
                                          <p:attrName>style.visibility</p:attrName>
                                        </p:attrNameLst>
                                      </p:cBhvr>
                                      <p:to>
                                        <p:strVal val="visible"/>
                                      </p:to>
                                    </p:set>
                                    <p:animEffect transition="in" filter="wipe(up)">
                                      <p:cBhvr>
                                        <p:cTn id="39" dur="500"/>
                                        <p:tgtEl>
                                          <p:spTgt spid="3">
                                            <p:graphicEl>
                                              <a:dgm id="{FC9DC65E-DDF4-4F97-AE5F-263B2B3FB99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anim calcmode="lin" valueType="num">
                                      <p:cBhvr>
                                        <p:cTn id="47" dur="500" fill="hold"/>
                                        <p:tgtEl>
                                          <p:spTgt spid="7"/>
                                        </p:tgtEl>
                                        <p:attrNameLst>
                                          <p:attrName>ppt_x</p:attrName>
                                        </p:attrNameLst>
                                      </p:cBhvr>
                                      <p:tavLst>
                                        <p:tav tm="0">
                                          <p:val>
                                            <p:fltVal val="0.5"/>
                                          </p:val>
                                        </p:tav>
                                        <p:tav tm="100000">
                                          <p:val>
                                            <p:strVal val="#ppt_x"/>
                                          </p:val>
                                        </p:tav>
                                      </p:tavLst>
                                    </p:anim>
                                    <p:anim calcmode="lin" valueType="num">
                                      <p:cBhvr>
                                        <p:cTn id="48"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514</TotalTime>
  <Words>699</Words>
  <Application>Microsoft Office PowerPoint</Application>
  <PresentationFormat>Grand écran</PresentationFormat>
  <Paragraphs>44</Paragraphs>
  <Slides>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vt:i4>
      </vt:variant>
    </vt:vector>
  </HeadingPairs>
  <TitlesOfParts>
    <vt:vector size="15" baseType="lpstr">
      <vt:lpstr>Arial</vt:lpstr>
      <vt:lpstr>Arial Black</vt:lpstr>
      <vt:lpstr>Calibri</vt:lpstr>
      <vt:lpstr>Century Gothic</vt:lpstr>
      <vt:lpstr>Symbol</vt:lpstr>
      <vt:lpstr>Wingdings</vt:lpstr>
      <vt:lpstr>Wingdings 3</vt:lpstr>
      <vt:lpstr>Ion</vt:lpstr>
      <vt:lpstr>Présentation PowerPoint</vt:lpstr>
      <vt:lpstr>Présentation PowerPoint</vt:lpstr>
      <vt:lpstr>B. La communication institutionnelle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48</cp:revision>
  <dcterms:created xsi:type="dcterms:W3CDTF">2014-01-14T07:42:30Z</dcterms:created>
  <dcterms:modified xsi:type="dcterms:W3CDTF">2025-03-24T23:21:21Z</dcterms:modified>
</cp:coreProperties>
</file>