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69" r:id="rId2"/>
    <p:sldId id="263" r:id="rId3"/>
    <p:sldId id="272" r:id="rId4"/>
    <p:sldId id="270" r:id="rId5"/>
    <p:sldId id="264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7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75ACA-4A01-E44E-944F-D1E58805C07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E78C-A5F6-EC43-BD0F-CC679B042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83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905933"/>
          </a:xfrm>
        </p:spPr>
        <p:txBody>
          <a:bodyPr>
            <a:normAutofit fontScale="90000"/>
          </a:bodyPr>
          <a:lstStyle/>
          <a:p>
            <a:r>
              <a:rPr lang="fr-FR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</a:t>
            </a:r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fr-F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Rédiger un message écrit professionnel </a:t>
            </a:r>
            <a:b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Rédiger avec méthode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845258"/>
              </p:ext>
            </p:extLst>
          </p:nvPr>
        </p:nvGraphicFramePr>
        <p:xfrm>
          <a:off x="197566" y="1017563"/>
          <a:ext cx="11796868" cy="5156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3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3328">
                <a:tc rowSpan="4">
                  <a:txBody>
                    <a:bodyPr/>
                    <a:lstStyle/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349" marR="18349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349" marR="183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Définissez l’objet du document </a:t>
                      </a: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c’est la raison pour laquelle il est écrit.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349" marR="183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4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349" marR="183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Identifiez le destinataire </a:t>
                      </a: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(client, fournisseur, supérieur hiérarchique, collègue, etc.) afin d’adapter le style de la rédaction qui sera plus ou moins soutenu,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349" marR="183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848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349" marR="183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/>
                      <a:r>
                        <a:rPr lang="fr-FR" sz="20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Rédigez une formule de salutation 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adaptée au degré de proximité et à la nature de la relation avec le destinataire. Plus elle est personnalisée, plus elle capte l’attention.</a:t>
                      </a:r>
                    </a:p>
                    <a:p>
                      <a:pPr marL="342900" indent="-254000" algn="l">
                        <a:spcBef>
                          <a:spcPts val="600"/>
                        </a:spcBef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 vous connaissez le destinataire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:</a:t>
                      </a:r>
                    </a:p>
                    <a:p>
                      <a:pPr marL="831850" lvl="1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 Monsieur [Nom] »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ou </a:t>
                      </a: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 Madame [Nom] »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831850" lvl="1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 Cher Monsieur [Nom] »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ou </a:t>
                      </a: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 Chère Madame [Nom] »</a:t>
                      </a: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31850" lvl="1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 Bonjour [Prénom] »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342900" indent="-254000" algn="l">
                        <a:spcBef>
                          <a:spcPts val="600"/>
                        </a:spcBef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 vous ne connaissez pas le destinataire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:</a:t>
                      </a:r>
                    </a:p>
                    <a:p>
                      <a:pPr marL="831850" lvl="1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 Madame, Monsieur »</a:t>
                      </a: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254000" algn="l">
                        <a:spcBef>
                          <a:spcPts val="600"/>
                        </a:spcBef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 vous vous adressez à un service ou à un responsable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:</a:t>
                      </a:r>
                    </a:p>
                    <a:p>
                      <a:pPr marL="831850" lvl="1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 Responsable Informatique »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 Service du Personnel »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 Direction Commerciale »</a:t>
                      </a: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349" marR="183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78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349" marR="183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Rédigez l’introduction (1 à 2 phrases) en rappelant</a:t>
                      </a: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les faits ou le contexte du courrier.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349" marR="1834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74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905933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fr-F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Méthodologie</a:t>
            </a:r>
            <a:r>
              <a:rPr lang="fr-FR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création d’écrits professionnels</a:t>
            </a:r>
            <a:b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Rédiger avec méthode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846398"/>
              </p:ext>
            </p:extLst>
          </p:nvPr>
        </p:nvGraphicFramePr>
        <p:xfrm>
          <a:off x="242370" y="968550"/>
          <a:ext cx="11455400" cy="5163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6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63036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Développement</a:t>
                      </a:r>
                      <a:endParaRPr lang="fr-FR" sz="10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349" marR="18349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349" marR="18349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120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Rédigez de façon claire et concise ce que vous voulez dire </a:t>
                      </a:r>
                    </a:p>
                    <a:p>
                      <a:pPr marL="342900" lvl="0" indent="-3429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Soyez bref et professionnel, allez droit au but, en limitant les commentaires superflus,</a:t>
                      </a:r>
                    </a:p>
                    <a:p>
                      <a:pPr marL="342900" lvl="0" indent="-3429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Eviter les phrases longues et complexes</a:t>
                      </a:r>
                      <a:endParaRPr lang="fr-FR" sz="20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Utilisez des verbes d’action et favoriser un style dynamique et impactant.</a:t>
                      </a:r>
                    </a:p>
                    <a:p>
                      <a:pPr marL="342900" lvl="0" indent="-3429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Structurez votre message en paragraphes d’une seule idée.</a:t>
                      </a:r>
                      <a:endParaRPr lang="fr-FR" sz="20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Formulez des attentes claires si vous demandez une action ou un résultat</a:t>
                      </a:r>
                      <a:r>
                        <a:rPr lang="fr-FR" sz="20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342900" lvl="0" indent="-3429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Adoptez une approche positive </a:t>
                      </a:r>
                      <a:r>
                        <a:rPr lang="fr-FR" sz="20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au lieu de dire </a:t>
                      </a:r>
                      <a:r>
                        <a:rPr lang="fr-FR" sz="2000" b="0" i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 La livraison est impossible en raison d’une rupture de stock »</a:t>
                      </a:r>
                      <a:r>
                        <a:rPr lang="fr-FR" sz="20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préférez </a:t>
                      </a:r>
                      <a:r>
                        <a:rPr lang="fr-FR" sz="2000" b="0" i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 Ce produit rencontre un grand succès et sera à nouveau disponible dès [date] »</a:t>
                      </a:r>
                      <a:r>
                        <a:rPr lang="fr-FR" sz="20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342900" lvl="0" indent="-34290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 votre message est complexe, structurez vos arguments :</a:t>
                      </a:r>
                    </a:p>
                    <a:p>
                      <a:pPr marL="831850" lvl="1" indent="-28575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fr-FR" sz="20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Listez les arguments clés en supprimant les éléments inutiles.</a:t>
                      </a:r>
                    </a:p>
                    <a:p>
                      <a:pPr marL="831850" lvl="1" indent="-285750" algn="l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fr-FR" sz="20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Organisez-les arguments de façon </a:t>
                      </a:r>
                      <a:r>
                        <a:rPr lang="fr-FR" sz="2000" b="0" kern="12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logiqueme</a:t>
                      </a:r>
                      <a:r>
                        <a:rPr lang="fr-FR" sz="20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afin de </a:t>
                      </a:r>
                      <a:r>
                        <a:rPr lang="fr-FR" sz="2000" b="0" kern="12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daciliter</a:t>
                      </a:r>
                      <a:r>
                        <a:rPr lang="fr-FR" sz="20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la compréhension du massage.</a:t>
                      </a:r>
                    </a:p>
                  </a:txBody>
                  <a:tcPr marL="18349" marR="18349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62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0EB716-B9C5-686A-87F9-5B09792A15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C553AA-745D-0901-6896-E46AAEB35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905933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fr-F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Méthodologie</a:t>
            </a:r>
            <a:r>
              <a:rPr lang="fr-FR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création d’écrits professionnels</a:t>
            </a:r>
            <a:b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Rédiger avec méthode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477BCF33-E864-6BFC-5C3D-4E20E5530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913419"/>
              </p:ext>
            </p:extLst>
          </p:nvPr>
        </p:nvGraphicFramePr>
        <p:xfrm>
          <a:off x="165798" y="1534362"/>
          <a:ext cx="11679069" cy="4690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0056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Développement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349" marR="18349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349" marR="18349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Choisir</a:t>
                      </a:r>
                      <a:r>
                        <a:rPr lang="fr-FR" sz="2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 Ton adapté au destinataire et à la situation</a:t>
                      </a:r>
                      <a:endParaRPr lang="fr-FR" sz="2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Personnalisez votre message</a:t>
                      </a: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 adaptez votre ton à votre interlocuteur.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Utilisez un langage professionnel et soutenu en évitant les abréviations et le langage SMS.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Adaptez le niveau de formalité</a:t>
                      </a: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au message :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00100" lvl="1" indent="-34290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client, supérieur hiérarchique, administration </a:t>
                      </a: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</a:t>
                      </a: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privilégiez un ton courtois et professionnel.</a:t>
                      </a:r>
                      <a:endParaRPr lang="fr-FR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00100" lvl="1" indent="-34290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collègue ou partenaire proche </a:t>
                      </a: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</a:t>
                      </a: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 ton plus naturel mais toujours respectueux.</a:t>
                      </a:r>
                      <a:endParaRPr lang="fr-FR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00100" lvl="1" indent="-34290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contact proche </a:t>
                      </a: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</a:t>
                      </a: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formules amicales possibles, tout en restant appropriées au contexte.</a:t>
                      </a:r>
                      <a:endParaRPr lang="fr-FR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Restez neutre et professionnel</a:t>
                      </a: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: </a:t>
                      </a: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évitez de dévoiler des éléments trop personnels et soyez prudent avec l’humour, qui peut être mal interprété en l’absence de rétroaction immédiate.</a:t>
                      </a:r>
                      <a:endParaRPr lang="fr-FR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4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905933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fr-F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Méthodologie</a:t>
            </a:r>
            <a:r>
              <a:rPr lang="fr-FR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création d’écrits professionnels</a:t>
            </a:r>
            <a:b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Rédiger avec méthode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925"/>
              </p:ext>
            </p:extLst>
          </p:nvPr>
        </p:nvGraphicFramePr>
        <p:xfrm>
          <a:off x="317733" y="1913373"/>
          <a:ext cx="11362266" cy="34968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2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62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34511">
                <a:tc rowSpan="2"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Développement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349" marR="18349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Restez courtois et polis </a:t>
                      </a: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lorsque votre courrier concerne une plainte ou un problème, restez courtois. Soyez positif et proposez éventuellement des solutions raisonnables, pour débloquer une situation.</a:t>
                      </a:r>
                      <a:endParaRPr lang="fr-FR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231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349" marR="18349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Terminez votre message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Résumez les points importants et indiquez clairement ce que vous allez faire ou ce que vous attendez du destinataire.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Signalez au destinataire qu’il peut vous contacter en cas de besoin et remerciez-le de son attention.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12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905933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fr-F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Méthodologie</a:t>
            </a:r>
            <a:r>
              <a:rPr lang="fr-FR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création d’écrits professionnels</a:t>
            </a:r>
            <a:b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Rédiger </a:t>
            </a:r>
            <a:r>
              <a:rPr lang="fr-FR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méthode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452531"/>
              </p:ext>
            </p:extLst>
          </p:nvPr>
        </p:nvGraphicFramePr>
        <p:xfrm>
          <a:off x="463507" y="1070149"/>
          <a:ext cx="11173136" cy="4865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77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30929">
                <a:tc rowSpan="3">
                  <a:txBody>
                    <a:bodyPr/>
                    <a:lstStyle/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Conclusion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349" marR="18349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349" marR="18349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Rédigez la formule de politesse</a:t>
                      </a: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formule de politesse dépend du degré de proximité du destinataire : « Cordialement » ; « …avec mes salutations distinguées » ; « …avec mes respectueuses salutations ». </a:t>
                      </a: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Évitez les formules trop complexes ou flatteuses.</a:t>
                      </a:r>
                      <a:endParaRPr lang="fr-FR" sz="20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349" marR="18349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97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349" marR="18349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Signez la lettre avec votre nom et vos cordonnées</a:t>
                      </a: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Signez proprement une lettre, sous la formule de politesse, ou scannez et collez votre signature sur le courrier. </a:t>
                      </a: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Ajoutez sur des lignes différentes votre nom, votre poste, votre téléphone et mél en dessous de la signature. </a:t>
                      </a:r>
                    </a:p>
                  </a:txBody>
                  <a:tcPr marL="18349" marR="18349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47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349" marR="18349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cas de besoin, incluez des "pièces jointes". </a:t>
                      </a: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Indiquez </a:t>
                      </a:r>
                      <a:r>
                        <a:rPr lang="fr-FR" sz="20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leur présence </a:t>
                      </a: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sous </a:t>
                      </a:r>
                      <a:r>
                        <a:rPr lang="fr-FR" sz="20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l’objet d’un </a:t>
                      </a: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courrier ou dans </a:t>
                      </a:r>
                      <a:r>
                        <a:rPr lang="fr-FR" sz="20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corps </a:t>
                      </a: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 courriel en précisant leur nature (PJ : Brochure, bon de commande).</a:t>
                      </a:r>
                      <a:endParaRPr lang="fr-FR" sz="20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349" marR="18349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90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940</TotalTime>
  <Words>713</Words>
  <Application>Microsoft Office PowerPoint</Application>
  <PresentationFormat>Grand écran</PresentationFormat>
  <Paragraphs>67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Wingdings</vt:lpstr>
      <vt:lpstr>Wingdings 3</vt:lpstr>
      <vt:lpstr>Ion</vt:lpstr>
      <vt:lpstr>Chap 3. Rédiger un message écrit professionnel  3. Rédiger avec méthode</vt:lpstr>
      <vt:lpstr>1. Méthodologie de création d’écrits professionnels 3. Rédiger avec méthode</vt:lpstr>
      <vt:lpstr>1. Méthodologie de création d’écrits professionnels 3. Rédiger avec méthode</vt:lpstr>
      <vt:lpstr>1. Méthodologie de création d’écrits professionnels 3. Rédiger avec méthode</vt:lpstr>
      <vt:lpstr>1. Méthodologie de création d’écrits professionnels 3. Rédiger avec méthode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50</cp:revision>
  <dcterms:created xsi:type="dcterms:W3CDTF">2014-01-14T07:42:30Z</dcterms:created>
  <dcterms:modified xsi:type="dcterms:W3CDTF">2025-02-15T13:12:08Z</dcterms:modified>
</cp:coreProperties>
</file>