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EACB6A-DDDE-496E-969A-B7D8A4CAEE4E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fr-FR"/>
        </a:p>
      </dgm:t>
    </dgm:pt>
    <dgm:pt modelId="{2AF51E8D-2031-4D88-849A-F94CE88AD008}">
      <dgm:prSet phldrT="[Texte]" custT="1"/>
      <dgm:spPr/>
      <dgm:t>
        <a:bodyPr/>
        <a:lstStyle/>
        <a:p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Deux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sources</a:t>
          </a:r>
          <a:r>
            <a:rPr lang="fr-FR" sz="2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6C0406B0-91FB-437C-BD9F-11A33C643F70}" type="parTrans" cxnId="{BFEF5D7D-FB11-4574-9FBC-1E12B1BCE57E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8A8BA1-E23D-402F-9798-872E8F70FC91}" type="sibTrans" cxnId="{BFEF5D7D-FB11-4574-9FBC-1E12B1BCE57E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19A1D9-3510-428A-BF7E-65E579785326}">
      <dgm:prSet custT="1"/>
      <dgm:spPr/>
      <dgm:t>
        <a:bodyPr/>
        <a:lstStyle/>
        <a:p>
          <a:r>
            <a:rPr lang="fr-FR" sz="2400" b="1" u="none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les investissements </a:t>
          </a:r>
        </a:p>
        <a:p>
          <a:r>
            <a:rPr lang="fr-FR" sz="2400" u="none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sont les achats d’immobilisations (</a:t>
          </a:r>
          <a:r>
            <a:rPr lang="fr-FR" sz="2400" i="1" u="none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outil de production), </a:t>
          </a:r>
          <a:r>
            <a:rPr lang="fr-FR" sz="2400" u="none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les participations dans les filiales, etc. </a:t>
          </a:r>
        </a:p>
        <a:p>
          <a:r>
            <a:rPr lang="fr-FR" sz="2400" u="none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Par essence, un investissement est souvent durable et doit être financé par un apport durable. </a:t>
          </a:r>
        </a:p>
      </dgm:t>
    </dgm:pt>
    <dgm:pt modelId="{89F6D762-9112-4194-9CE7-CA8405A2A74E}" type="parTrans" cxnId="{4C451819-57F7-4CB4-9183-E739E777DF5D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45A52B-2799-45EA-9F71-7F3419E9AC6D}" type="sibTrans" cxnId="{4C451819-57F7-4CB4-9183-E739E777DF5D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8B4B0E-4E4A-446C-8798-C06A0085820C}">
      <dgm:prSet custT="1"/>
      <dgm:spPr/>
      <dgm:t>
        <a:bodyPr/>
        <a:lstStyle/>
        <a:p>
          <a:r>
            <a:rPr lang="fr-FR" sz="2400" b="1" u="none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l'activité d’exploitation</a:t>
          </a:r>
        </a:p>
        <a:p>
          <a:r>
            <a:rPr lang="fr-FR" sz="2400" u="none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Nécessite un besoin structurel de financement qui provient du cycle d'exploitation. Ce cycle varie selon le type d’entreprise… </a:t>
          </a:r>
        </a:p>
      </dgm:t>
    </dgm:pt>
    <dgm:pt modelId="{AB39350C-68E3-4DFF-BFB0-32A44E320794}" type="parTrans" cxnId="{FA4F46EB-04E0-45B8-920D-41646AE282EA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43C2A3-AB55-43D3-B9FD-A2F4A3E933CA}" type="sibTrans" cxnId="{FA4F46EB-04E0-45B8-920D-41646AE282EA}">
      <dgm:prSet/>
      <dgm:spPr/>
      <dgm:t>
        <a:bodyPr/>
        <a:lstStyle/>
        <a:p>
          <a:endParaRPr lang="fr-FR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5A69F1-95B9-40A7-8C58-1DCC7ED57157}" type="pres">
      <dgm:prSet presAssocID="{AFEACB6A-DDDE-496E-969A-B7D8A4CAEE4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019540-1942-42A8-A369-B859C7119537}" type="pres">
      <dgm:prSet presAssocID="{2AF51E8D-2031-4D88-849A-F94CE88AD008}" presName="root1" presStyleCnt="0"/>
      <dgm:spPr/>
    </dgm:pt>
    <dgm:pt modelId="{CED9832C-4838-4566-9033-9E4BFA67E75A}" type="pres">
      <dgm:prSet presAssocID="{2AF51E8D-2031-4D88-849A-F94CE88AD008}" presName="LevelOneTextNode" presStyleLbl="node0" presStyleIdx="0" presStyleCnt="1" custScaleX="50420" custScaleY="70367">
        <dgm:presLayoutVars>
          <dgm:chPref val="3"/>
        </dgm:presLayoutVars>
      </dgm:prSet>
      <dgm:spPr/>
    </dgm:pt>
    <dgm:pt modelId="{543F822E-5A8C-45E1-B157-AC08DC40B710}" type="pres">
      <dgm:prSet presAssocID="{2AF51E8D-2031-4D88-849A-F94CE88AD008}" presName="level2hierChild" presStyleCnt="0"/>
      <dgm:spPr/>
    </dgm:pt>
    <dgm:pt modelId="{E237C21E-6705-454D-ABA3-9B7FBA14B4C2}" type="pres">
      <dgm:prSet presAssocID="{89F6D762-9112-4194-9CE7-CA8405A2A74E}" presName="conn2-1" presStyleLbl="parChTrans1D2" presStyleIdx="0" presStyleCnt="2"/>
      <dgm:spPr/>
    </dgm:pt>
    <dgm:pt modelId="{5F75DD2F-47CD-4FCE-A56D-0022454E0801}" type="pres">
      <dgm:prSet presAssocID="{89F6D762-9112-4194-9CE7-CA8405A2A74E}" presName="connTx" presStyleLbl="parChTrans1D2" presStyleIdx="0" presStyleCnt="2"/>
      <dgm:spPr/>
    </dgm:pt>
    <dgm:pt modelId="{DF4FB708-C17A-48A8-A1CB-520FDBE32E93}" type="pres">
      <dgm:prSet presAssocID="{D419A1D9-3510-428A-BF7E-65E579785326}" presName="root2" presStyleCnt="0"/>
      <dgm:spPr/>
    </dgm:pt>
    <dgm:pt modelId="{BDC6D42E-59FD-4A3E-AB5A-84FFFF910586}" type="pres">
      <dgm:prSet presAssocID="{D419A1D9-3510-428A-BF7E-65E579785326}" presName="LevelTwoTextNode" presStyleLbl="node2" presStyleIdx="0" presStyleCnt="2" custScaleX="313396" custScaleY="152499">
        <dgm:presLayoutVars>
          <dgm:chPref val="3"/>
        </dgm:presLayoutVars>
      </dgm:prSet>
      <dgm:spPr/>
    </dgm:pt>
    <dgm:pt modelId="{7DEF3B10-AAFD-4A30-BC3C-35FFFC004365}" type="pres">
      <dgm:prSet presAssocID="{D419A1D9-3510-428A-BF7E-65E579785326}" presName="level3hierChild" presStyleCnt="0"/>
      <dgm:spPr/>
    </dgm:pt>
    <dgm:pt modelId="{2E6634E7-0E4A-4931-95AC-DDC93158E499}" type="pres">
      <dgm:prSet presAssocID="{AB39350C-68E3-4DFF-BFB0-32A44E320794}" presName="conn2-1" presStyleLbl="parChTrans1D2" presStyleIdx="1" presStyleCnt="2"/>
      <dgm:spPr/>
    </dgm:pt>
    <dgm:pt modelId="{039619EF-B56D-4E3A-B44E-F54ACED3FE26}" type="pres">
      <dgm:prSet presAssocID="{AB39350C-68E3-4DFF-BFB0-32A44E320794}" presName="connTx" presStyleLbl="parChTrans1D2" presStyleIdx="1" presStyleCnt="2"/>
      <dgm:spPr/>
    </dgm:pt>
    <dgm:pt modelId="{CE1646B8-E227-4FB0-BC76-5603E9815467}" type="pres">
      <dgm:prSet presAssocID="{B88B4B0E-4E4A-446C-8798-C06A0085820C}" presName="root2" presStyleCnt="0"/>
      <dgm:spPr/>
    </dgm:pt>
    <dgm:pt modelId="{87C930D4-6D6C-4854-9318-E8703CEC2991}" type="pres">
      <dgm:prSet presAssocID="{B88B4B0E-4E4A-446C-8798-C06A0085820C}" presName="LevelTwoTextNode" presStyleLbl="node2" presStyleIdx="1" presStyleCnt="2" custScaleX="313396" custScaleY="110154" custLinFactNeighborX="608" custLinFactNeighborY="4253">
        <dgm:presLayoutVars>
          <dgm:chPref val="3"/>
        </dgm:presLayoutVars>
      </dgm:prSet>
      <dgm:spPr/>
    </dgm:pt>
    <dgm:pt modelId="{AEA6AD45-AFC8-452E-98AF-F3BBF5D9D979}" type="pres">
      <dgm:prSet presAssocID="{B88B4B0E-4E4A-446C-8798-C06A0085820C}" presName="level3hierChild" presStyleCnt="0"/>
      <dgm:spPr/>
    </dgm:pt>
  </dgm:ptLst>
  <dgm:cxnLst>
    <dgm:cxn modelId="{4C451819-57F7-4CB4-9183-E739E777DF5D}" srcId="{2AF51E8D-2031-4D88-849A-F94CE88AD008}" destId="{D419A1D9-3510-428A-BF7E-65E579785326}" srcOrd="0" destOrd="0" parTransId="{89F6D762-9112-4194-9CE7-CA8405A2A74E}" sibTransId="{6B45A52B-2799-45EA-9F71-7F3419E9AC6D}"/>
    <dgm:cxn modelId="{94B5032B-7F90-4573-B30C-C33E3F21820B}" type="presOf" srcId="{B88B4B0E-4E4A-446C-8798-C06A0085820C}" destId="{87C930D4-6D6C-4854-9318-E8703CEC2991}" srcOrd="0" destOrd="0" presId="urn:microsoft.com/office/officeart/2005/8/layout/hierarchy2"/>
    <dgm:cxn modelId="{C49B7A66-6FB3-4BAE-ABC6-3A4A3181185F}" type="presOf" srcId="{AB39350C-68E3-4DFF-BFB0-32A44E320794}" destId="{2E6634E7-0E4A-4931-95AC-DDC93158E499}" srcOrd="0" destOrd="0" presId="urn:microsoft.com/office/officeart/2005/8/layout/hierarchy2"/>
    <dgm:cxn modelId="{E0BD9246-457C-46B7-8106-2820ACC5FFFD}" type="presOf" srcId="{89F6D762-9112-4194-9CE7-CA8405A2A74E}" destId="{E237C21E-6705-454D-ABA3-9B7FBA14B4C2}" srcOrd="0" destOrd="0" presId="urn:microsoft.com/office/officeart/2005/8/layout/hierarchy2"/>
    <dgm:cxn modelId="{3A079E6A-437C-4350-94A2-C9B662089505}" type="presOf" srcId="{89F6D762-9112-4194-9CE7-CA8405A2A74E}" destId="{5F75DD2F-47CD-4FCE-A56D-0022454E0801}" srcOrd="1" destOrd="0" presId="urn:microsoft.com/office/officeart/2005/8/layout/hierarchy2"/>
    <dgm:cxn modelId="{BFEF5D7D-FB11-4574-9FBC-1E12B1BCE57E}" srcId="{AFEACB6A-DDDE-496E-969A-B7D8A4CAEE4E}" destId="{2AF51E8D-2031-4D88-849A-F94CE88AD008}" srcOrd="0" destOrd="0" parTransId="{6C0406B0-91FB-437C-BD9F-11A33C643F70}" sibTransId="{E38A8BA1-E23D-402F-9798-872E8F70FC91}"/>
    <dgm:cxn modelId="{CFEB0785-ED7A-4CBB-AB34-4BA3DA941E09}" type="presOf" srcId="{2AF51E8D-2031-4D88-849A-F94CE88AD008}" destId="{CED9832C-4838-4566-9033-9E4BFA67E75A}" srcOrd="0" destOrd="0" presId="urn:microsoft.com/office/officeart/2005/8/layout/hierarchy2"/>
    <dgm:cxn modelId="{61FD6D87-60C5-45F5-8E97-86F18059EB21}" type="presOf" srcId="{AB39350C-68E3-4DFF-BFB0-32A44E320794}" destId="{039619EF-B56D-4E3A-B44E-F54ACED3FE26}" srcOrd="1" destOrd="0" presId="urn:microsoft.com/office/officeart/2005/8/layout/hierarchy2"/>
    <dgm:cxn modelId="{FA4F46EB-04E0-45B8-920D-41646AE282EA}" srcId="{2AF51E8D-2031-4D88-849A-F94CE88AD008}" destId="{B88B4B0E-4E4A-446C-8798-C06A0085820C}" srcOrd="1" destOrd="0" parTransId="{AB39350C-68E3-4DFF-BFB0-32A44E320794}" sibTransId="{F743C2A3-AB55-43D3-B9FD-A2F4A3E933CA}"/>
    <dgm:cxn modelId="{50E92FF8-C248-4979-A6C1-24F678991781}" type="presOf" srcId="{D419A1D9-3510-428A-BF7E-65E579785326}" destId="{BDC6D42E-59FD-4A3E-AB5A-84FFFF910586}" srcOrd="0" destOrd="0" presId="urn:microsoft.com/office/officeart/2005/8/layout/hierarchy2"/>
    <dgm:cxn modelId="{D62DF2FD-C1AB-4C9C-A1F3-062CCC2E260F}" type="presOf" srcId="{AFEACB6A-DDDE-496E-969A-B7D8A4CAEE4E}" destId="{A05A69F1-95B9-40A7-8C58-1DCC7ED57157}" srcOrd="0" destOrd="0" presId="urn:microsoft.com/office/officeart/2005/8/layout/hierarchy2"/>
    <dgm:cxn modelId="{360F6AB1-5FC3-4115-885E-D32CF63B8B2B}" type="presParOf" srcId="{A05A69F1-95B9-40A7-8C58-1DCC7ED57157}" destId="{97019540-1942-42A8-A369-B859C7119537}" srcOrd="0" destOrd="0" presId="urn:microsoft.com/office/officeart/2005/8/layout/hierarchy2"/>
    <dgm:cxn modelId="{BD0D3F13-0005-49B7-80E2-7208F66C0514}" type="presParOf" srcId="{97019540-1942-42A8-A369-B859C7119537}" destId="{CED9832C-4838-4566-9033-9E4BFA67E75A}" srcOrd="0" destOrd="0" presId="urn:microsoft.com/office/officeart/2005/8/layout/hierarchy2"/>
    <dgm:cxn modelId="{0F777259-3405-4929-9FA2-2A75714F8B2B}" type="presParOf" srcId="{97019540-1942-42A8-A369-B859C7119537}" destId="{543F822E-5A8C-45E1-B157-AC08DC40B710}" srcOrd="1" destOrd="0" presId="urn:microsoft.com/office/officeart/2005/8/layout/hierarchy2"/>
    <dgm:cxn modelId="{2C54C006-388E-4E33-B0C4-AB023F1B7788}" type="presParOf" srcId="{543F822E-5A8C-45E1-B157-AC08DC40B710}" destId="{E237C21E-6705-454D-ABA3-9B7FBA14B4C2}" srcOrd="0" destOrd="0" presId="urn:microsoft.com/office/officeart/2005/8/layout/hierarchy2"/>
    <dgm:cxn modelId="{0BCE2073-959E-49C3-B224-ED0732AD48E9}" type="presParOf" srcId="{E237C21E-6705-454D-ABA3-9B7FBA14B4C2}" destId="{5F75DD2F-47CD-4FCE-A56D-0022454E0801}" srcOrd="0" destOrd="0" presId="urn:microsoft.com/office/officeart/2005/8/layout/hierarchy2"/>
    <dgm:cxn modelId="{EBD6FF3E-AD90-466E-9470-30CA649900BD}" type="presParOf" srcId="{543F822E-5A8C-45E1-B157-AC08DC40B710}" destId="{DF4FB708-C17A-48A8-A1CB-520FDBE32E93}" srcOrd="1" destOrd="0" presId="urn:microsoft.com/office/officeart/2005/8/layout/hierarchy2"/>
    <dgm:cxn modelId="{4F536C55-690C-4036-92AF-7F440EE9564E}" type="presParOf" srcId="{DF4FB708-C17A-48A8-A1CB-520FDBE32E93}" destId="{BDC6D42E-59FD-4A3E-AB5A-84FFFF910586}" srcOrd="0" destOrd="0" presId="urn:microsoft.com/office/officeart/2005/8/layout/hierarchy2"/>
    <dgm:cxn modelId="{D4C1DA31-1A5F-4B94-B092-99EB39D7319B}" type="presParOf" srcId="{DF4FB708-C17A-48A8-A1CB-520FDBE32E93}" destId="{7DEF3B10-AAFD-4A30-BC3C-35FFFC004365}" srcOrd="1" destOrd="0" presId="urn:microsoft.com/office/officeart/2005/8/layout/hierarchy2"/>
    <dgm:cxn modelId="{16C89368-648D-4C16-9A5E-B5DB809DE40A}" type="presParOf" srcId="{543F822E-5A8C-45E1-B157-AC08DC40B710}" destId="{2E6634E7-0E4A-4931-95AC-DDC93158E499}" srcOrd="2" destOrd="0" presId="urn:microsoft.com/office/officeart/2005/8/layout/hierarchy2"/>
    <dgm:cxn modelId="{B8994446-4553-4504-A9BC-0C97C5E1642A}" type="presParOf" srcId="{2E6634E7-0E4A-4931-95AC-DDC93158E499}" destId="{039619EF-B56D-4E3A-B44E-F54ACED3FE26}" srcOrd="0" destOrd="0" presId="urn:microsoft.com/office/officeart/2005/8/layout/hierarchy2"/>
    <dgm:cxn modelId="{4C970E9F-3808-4530-AB27-F18B5CC32AD5}" type="presParOf" srcId="{543F822E-5A8C-45E1-B157-AC08DC40B710}" destId="{CE1646B8-E227-4FB0-BC76-5603E9815467}" srcOrd="3" destOrd="0" presId="urn:microsoft.com/office/officeart/2005/8/layout/hierarchy2"/>
    <dgm:cxn modelId="{00634B2E-94F3-434D-9BFA-D8FC87D1B00D}" type="presParOf" srcId="{CE1646B8-E227-4FB0-BC76-5603E9815467}" destId="{87C930D4-6D6C-4854-9318-E8703CEC2991}" srcOrd="0" destOrd="0" presId="urn:microsoft.com/office/officeart/2005/8/layout/hierarchy2"/>
    <dgm:cxn modelId="{3E4A1639-D95E-4ED2-879B-E6A6FE18B9DA}" type="presParOf" srcId="{CE1646B8-E227-4FB0-BC76-5603E9815467}" destId="{AEA6AD45-AFC8-452E-98AF-F3BBF5D9D979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D9832C-4838-4566-9033-9E4BFA67E75A}">
      <dsp:nvSpPr>
        <dsp:cNvPr id="0" name=""/>
        <dsp:cNvSpPr/>
      </dsp:nvSpPr>
      <dsp:spPr>
        <a:xfrm>
          <a:off x="5935" y="1589979"/>
          <a:ext cx="1430441" cy="9981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Deux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fr-FR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sources</a:t>
          </a:r>
          <a:r>
            <a:rPr lang="fr-FR" sz="2200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sp:txBody>
      <dsp:txXfrm>
        <a:off x="35171" y="1619215"/>
        <a:ext cx="1371969" cy="939702"/>
      </dsp:txXfrm>
    </dsp:sp>
    <dsp:sp modelId="{E237C21E-6705-454D-ABA3-9B7FBA14B4C2}">
      <dsp:nvSpPr>
        <dsp:cNvPr id="0" name=""/>
        <dsp:cNvSpPr/>
      </dsp:nvSpPr>
      <dsp:spPr>
        <a:xfrm rot="19318022">
          <a:off x="1283409" y="1614675"/>
          <a:ext cx="1440755" cy="61112"/>
        </a:xfrm>
        <a:custGeom>
          <a:avLst/>
          <a:gdLst/>
          <a:ahLst/>
          <a:cxnLst/>
          <a:rect l="0" t="0" r="0" b="0"/>
          <a:pathLst>
            <a:path>
              <a:moveTo>
                <a:pt x="0" y="30556"/>
              </a:moveTo>
              <a:lnTo>
                <a:pt x="1440755" y="3055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67768" y="1609212"/>
        <a:ext cx="72037" cy="72037"/>
      </dsp:txXfrm>
    </dsp:sp>
    <dsp:sp modelId="{BDC6D42E-59FD-4A3E-AB5A-84FFFF910586}">
      <dsp:nvSpPr>
        <dsp:cNvPr id="0" name=""/>
        <dsp:cNvSpPr/>
      </dsp:nvSpPr>
      <dsp:spPr>
        <a:xfrm>
          <a:off x="2571197" y="119776"/>
          <a:ext cx="8891205" cy="216323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u="none" kern="120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les investissements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u="none" kern="120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sont les achats d’immobilisations (</a:t>
          </a:r>
          <a:r>
            <a:rPr lang="fr-FR" sz="2400" i="1" u="none" kern="120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outil de production), </a:t>
          </a:r>
          <a:r>
            <a:rPr lang="fr-FR" sz="2400" u="none" kern="120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les participations dans les filiales, etc. 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u="none" kern="120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Par essence, un investissement est souvent durable et doit être financé par un apport durable. </a:t>
          </a:r>
        </a:p>
      </dsp:txBody>
      <dsp:txXfrm>
        <a:off x="2634556" y="183135"/>
        <a:ext cx="8764487" cy="2036519"/>
      </dsp:txXfrm>
    </dsp:sp>
    <dsp:sp modelId="{2E6634E7-0E4A-4931-95AC-DDC93158E499}">
      <dsp:nvSpPr>
        <dsp:cNvPr id="0" name=""/>
        <dsp:cNvSpPr/>
      </dsp:nvSpPr>
      <dsp:spPr>
        <a:xfrm rot="2854699">
          <a:off x="1161226" y="2682679"/>
          <a:ext cx="1691056" cy="61112"/>
        </a:xfrm>
        <a:custGeom>
          <a:avLst/>
          <a:gdLst/>
          <a:ahLst/>
          <a:cxnLst/>
          <a:rect l="0" t="0" r="0" b="0"/>
          <a:pathLst>
            <a:path>
              <a:moveTo>
                <a:pt x="0" y="30556"/>
              </a:moveTo>
              <a:lnTo>
                <a:pt x="1691056" y="30556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600" kern="120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964478" y="2670959"/>
        <a:ext cx="84552" cy="84552"/>
      </dsp:txXfrm>
    </dsp:sp>
    <dsp:sp modelId="{87C930D4-6D6C-4854-9318-E8703CEC2991}">
      <dsp:nvSpPr>
        <dsp:cNvPr id="0" name=""/>
        <dsp:cNvSpPr/>
      </dsp:nvSpPr>
      <dsp:spPr>
        <a:xfrm>
          <a:off x="2577133" y="2556123"/>
          <a:ext cx="8891205" cy="156256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b="1" u="none" kern="120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l'activité d’exploitation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u="none" kern="1200" dirty="0">
              <a:solidFill>
                <a:schemeClr val="bg1"/>
              </a:solidFill>
              <a:uFillTx/>
              <a:latin typeface="Arial" panose="020B0604020202020204" pitchFamily="34" charset="0"/>
              <a:cs typeface="Arial" panose="020B0604020202020204" pitchFamily="34" charset="0"/>
            </a:rPr>
            <a:t>Nécessite un besoin structurel de financement qui provient du cycle d'exploitation. Ce cycle varie selon le type d’entreprise… </a:t>
          </a:r>
        </a:p>
      </dsp:txBody>
      <dsp:txXfrm>
        <a:off x="2622899" y="2601889"/>
        <a:ext cx="8799673" cy="1471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4739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938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6309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55414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6643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4417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768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06040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639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1953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3464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163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60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049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330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643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1225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2277B-6D0B-4CF9-B8A4-AC1FBBF06B23}" type="datetimeFigureOut">
              <a:rPr lang="fr-FR" smtClean="0"/>
              <a:t>19/04/2024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10A30-0CDE-43F7-9DC8-E96FA2DD1C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44416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810" r:id="rId12"/>
    <p:sldLayoutId id="2147483811" r:id="rId13"/>
    <p:sldLayoutId id="2147483812" r:id="rId14"/>
    <p:sldLayoutId id="2147483813" r:id="rId15"/>
    <p:sldLayoutId id="2147483814" r:id="rId16"/>
    <p:sldLayoutId id="214748381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17903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 de financement</a:t>
            </a:r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959463010"/>
              </p:ext>
            </p:extLst>
          </p:nvPr>
        </p:nvGraphicFramePr>
        <p:xfrm>
          <a:off x="401608" y="1403158"/>
          <a:ext cx="11468339" cy="4178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286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640233"/>
              </p:ext>
            </p:extLst>
          </p:nvPr>
        </p:nvGraphicFramePr>
        <p:xfrm>
          <a:off x="207034" y="1906437"/>
          <a:ext cx="11851174" cy="3856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05360">
                  <a:extLst>
                    <a:ext uri="{9D8B030D-6E8A-4147-A177-3AD203B41FA5}">
                      <a16:colId xmlns:a16="http://schemas.microsoft.com/office/drawing/2014/main" val="3292219492"/>
                    </a:ext>
                  </a:extLst>
                </a:gridCol>
                <a:gridCol w="2448326">
                  <a:extLst>
                    <a:ext uri="{9D8B030D-6E8A-4147-A177-3AD203B41FA5}">
                      <a16:colId xmlns:a16="http://schemas.microsoft.com/office/drawing/2014/main" val="3521630413"/>
                    </a:ext>
                  </a:extLst>
                </a:gridCol>
                <a:gridCol w="3422968">
                  <a:extLst>
                    <a:ext uri="{9D8B030D-6E8A-4147-A177-3AD203B41FA5}">
                      <a16:colId xmlns:a16="http://schemas.microsoft.com/office/drawing/2014/main" val="3339547979"/>
                    </a:ext>
                  </a:extLst>
                </a:gridCol>
                <a:gridCol w="3074520">
                  <a:extLst>
                    <a:ext uri="{9D8B030D-6E8A-4147-A177-3AD203B41FA5}">
                      <a16:colId xmlns:a16="http://schemas.microsoft.com/office/drawing/2014/main" val="2230272894"/>
                    </a:ext>
                  </a:extLst>
                </a:gridCol>
              </a:tblGrid>
              <a:tr h="855018">
                <a:tc>
                  <a:txBody>
                    <a:bodyPr/>
                    <a:lstStyle/>
                    <a:p>
                      <a:pPr marL="84455" marR="1524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</a:t>
                      </a:r>
                    </a:p>
                    <a:p>
                      <a:pPr marL="84455" marR="1524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commerciale </a:t>
                      </a:r>
                      <a:endParaRPr lang="fr-FR" sz="2000" kern="1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68910" indent="-88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Conséquences  </a:t>
                      </a:r>
                    </a:p>
                    <a:p>
                      <a:pPr marL="168910" indent="-882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financières </a:t>
                      </a:r>
                      <a:endParaRPr lang="fr-FR" sz="2000" kern="1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31775" marR="15367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Entreprise</a:t>
                      </a:r>
                    </a:p>
                    <a:p>
                      <a:pPr marL="231775" marR="15367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industrielle </a:t>
                      </a:r>
                      <a:endParaRPr lang="fr-FR" sz="2000" kern="1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9591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Conséquences</a:t>
                      </a:r>
                    </a:p>
                    <a:p>
                      <a:pPr marL="295910" indent="-901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solidFill>
                            <a:srgbClr val="00B0F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financières </a:t>
                      </a:r>
                      <a:endParaRPr lang="fr-FR" sz="2000" kern="100" dirty="0">
                        <a:solidFill>
                          <a:srgbClr val="00B0F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8995338"/>
                  </a:ext>
                </a:extLst>
              </a:tr>
              <a:tr h="767901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 de marchandises  </a:t>
                      </a:r>
                      <a:endParaRPr lang="fr-FR" sz="20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Crédits fournisseurs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Achat matières fournisseurs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Crédits fournisseurs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7981854"/>
                  </a:ext>
                </a:extLst>
              </a:tr>
              <a:tr h="563758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Stockage marchandises </a:t>
                      </a:r>
                      <a:endParaRPr lang="fr-FR" sz="20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Financer stockage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Stockage matières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Financement stockage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74899"/>
                  </a:ext>
                </a:extLst>
              </a:tr>
              <a:tr h="579733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b="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Vente marchandises  </a:t>
                      </a:r>
                      <a:endParaRPr lang="fr-FR" sz="2000" b="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Crédits clients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Production produits finis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5179011"/>
                  </a:ext>
                </a:extLst>
              </a:tr>
              <a:tr h="509865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Stockage produits finis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Financement stockage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108805"/>
                  </a:ext>
                </a:extLst>
              </a:tr>
              <a:tr h="579733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kern="1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Vente produits finis clients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fr-FR" sz="2000" kern="1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Crédits clients </a:t>
                      </a:r>
                      <a:endParaRPr lang="fr-FR" sz="2000" kern="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73025" marT="0" marB="0" anchor="ctr">
                    <a:solidFill>
                      <a:schemeClr val="accent4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418075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C824DACC-78EF-4587-BB68-C00B8E2494B9}"/>
              </a:ext>
            </a:extLst>
          </p:cNvPr>
          <p:cNvSpPr/>
          <p:nvPr/>
        </p:nvSpPr>
        <p:spPr>
          <a:xfrm>
            <a:off x="0" y="0"/>
            <a:ext cx="117903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 de financement</a:t>
            </a:r>
          </a:p>
        </p:txBody>
      </p:sp>
    </p:spTree>
    <p:extLst>
      <p:ext uri="{BB962C8B-B14F-4D97-AF65-F5344CB8AC3E}">
        <p14:creationId xmlns:p14="http://schemas.microsoft.com/office/powerpoint/2010/main" val="423930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4580" y="1584204"/>
            <a:ext cx="1114245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indent="-635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b="1" kern="100" dirty="0">
                <a:solidFill>
                  <a:srgbClr val="00B0F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Généralement il en résulte, une antériorité des dépenses sur les recettes </a:t>
            </a:r>
          </a:p>
          <a:p>
            <a:pPr marL="6350" indent="-635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400" i="1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les achats sont réalisés avant les ventes, à l’exception des entreprises commerciales qui vendent pratiquement au comptant ce qu’elles payent à terme</a:t>
            </a:r>
            <a:r>
              <a:rPr lang="fr-FR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Cette situation génère un </a:t>
            </a:r>
            <a:r>
              <a:rPr lang="fr-FR" sz="24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besoin d'exploitation </a:t>
            </a:r>
            <a:r>
              <a:rPr lang="fr-FR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qui doit être financé par des apports durables </a:t>
            </a:r>
            <a:r>
              <a:rPr lang="fr-FR" sz="2400" i="1" kern="100" dirty="0">
                <a:latin typeface="Arial" panose="020B0604020202020204" pitchFamily="34" charset="0"/>
                <a:ea typeface="Times New Roman" panose="02020603050405020304" pitchFamily="18" charset="0"/>
              </a:rPr>
              <a:t>(capitaux ou emprunts) </a:t>
            </a:r>
            <a:r>
              <a:rPr lang="fr-FR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car ce besoin est constant. Il est appelé </a:t>
            </a:r>
            <a:r>
              <a:rPr lang="fr-FR" sz="24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Besoin en Fonds de Roulement (BFR)</a:t>
            </a:r>
            <a:r>
              <a:rPr lang="fr-FR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marL="342900" lvl="0" indent="-342900" algn="just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fr-FR" sz="24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L’apport de capitaux durables qui finance le cycle d'exploitation est appelé </a:t>
            </a:r>
            <a:r>
              <a:rPr lang="fr-FR" sz="24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Fond de Roulement</a:t>
            </a:r>
            <a:r>
              <a:rPr lang="fr-FR" sz="2400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fr-FR" sz="24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Net global (FRNG)</a:t>
            </a:r>
            <a:r>
              <a:rPr lang="fr-FR" sz="2400" b="1" kern="100" dirty="0"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  <a:endParaRPr lang="fr-FR" sz="2400" kern="1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86EC543-463D-40A5-9897-47DF5C33E332}"/>
              </a:ext>
            </a:extLst>
          </p:cNvPr>
          <p:cNvSpPr/>
          <p:nvPr/>
        </p:nvSpPr>
        <p:spPr>
          <a:xfrm>
            <a:off x="0" y="0"/>
            <a:ext cx="117903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 de financement</a:t>
            </a:r>
          </a:p>
        </p:txBody>
      </p:sp>
    </p:spTree>
    <p:extLst>
      <p:ext uri="{BB962C8B-B14F-4D97-AF65-F5344CB8AC3E}">
        <p14:creationId xmlns:p14="http://schemas.microsoft.com/office/powerpoint/2010/main" val="325201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0166" y="1268084"/>
            <a:ext cx="4261450" cy="1406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6350">
              <a:lnSpc>
                <a:spcPct val="97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200" kern="100" dirty="0">
                <a:latin typeface="Arial" panose="020B0604020202020204" pitchFamily="34" charset="0"/>
                <a:ea typeface="Times New Roman" panose="02020603050405020304" pitchFamily="18" charset="0"/>
              </a:rPr>
              <a:t>Le fond de roulement (FRNG) et le besoin en fonds de roulement (BFR) peuvent être calculés à partir du bilan : </a:t>
            </a:r>
          </a:p>
        </p:txBody>
      </p:sp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026739"/>
              </p:ext>
            </p:extLst>
          </p:nvPr>
        </p:nvGraphicFramePr>
        <p:xfrm>
          <a:off x="4624466" y="1092607"/>
          <a:ext cx="6613461" cy="202069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877567">
                  <a:extLst>
                    <a:ext uri="{9D8B030D-6E8A-4147-A177-3AD203B41FA5}">
                      <a16:colId xmlns:a16="http://schemas.microsoft.com/office/drawing/2014/main" val="4270271213"/>
                    </a:ext>
                  </a:extLst>
                </a:gridCol>
                <a:gridCol w="942975">
                  <a:extLst>
                    <a:ext uri="{9D8B030D-6E8A-4147-A177-3AD203B41FA5}">
                      <a16:colId xmlns:a16="http://schemas.microsoft.com/office/drawing/2014/main" val="2665030428"/>
                    </a:ext>
                  </a:extLst>
                </a:gridCol>
                <a:gridCol w="2294890">
                  <a:extLst>
                    <a:ext uri="{9D8B030D-6E8A-4147-A177-3AD203B41FA5}">
                      <a16:colId xmlns:a16="http://schemas.microsoft.com/office/drawing/2014/main" val="2892957097"/>
                    </a:ext>
                  </a:extLst>
                </a:gridCol>
                <a:gridCol w="1498029">
                  <a:extLst>
                    <a:ext uri="{9D8B030D-6E8A-4147-A177-3AD203B41FA5}">
                      <a16:colId xmlns:a16="http://schemas.microsoft.com/office/drawing/2014/main" val="2705502242"/>
                    </a:ext>
                  </a:extLst>
                </a:gridCol>
              </a:tblGrid>
              <a:tr h="132715">
                <a:tc gridSpan="4">
                  <a:txBody>
                    <a:bodyPr/>
                    <a:lstStyle/>
                    <a:p>
                      <a:pPr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fr-FR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 au 31/12/20xx </a:t>
                      </a:r>
                      <a:endParaRPr lang="fr-FR" sz="18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 hMerge="1">
                  <a:txBody>
                    <a:bodyPr/>
                    <a:lstStyle/>
                    <a:p>
                      <a:pPr marL="109855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extLst>
                  <a:ext uri="{0D108BD9-81ED-4DB2-BD59-A6C34878D82A}">
                    <a16:rowId xmlns:a16="http://schemas.microsoft.com/office/drawing/2014/main" val="1718087811"/>
                  </a:ext>
                </a:extLst>
              </a:tr>
              <a:tr h="143510">
                <a:tc gridSpan="2">
                  <a:txBody>
                    <a:bodyPr/>
                    <a:lstStyle/>
                    <a:p>
                      <a:pPr marR="15240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Actif </a:t>
                      </a:r>
                      <a:endParaRPr lang="fr-FR" sz="18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 hMerge="1"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 gridSpan="2">
                  <a:txBody>
                    <a:bodyPr/>
                    <a:lstStyle/>
                    <a:p>
                      <a:pPr marL="640715" indent="-635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Passif </a:t>
                      </a:r>
                      <a:endParaRPr lang="fr-FR" sz="18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 hMerge="1"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extLst>
                  <a:ext uri="{0D108BD9-81ED-4DB2-BD59-A6C34878D82A}">
                    <a16:rowId xmlns:a16="http://schemas.microsoft.com/office/drawing/2014/main" val="614423620"/>
                  </a:ext>
                </a:extLst>
              </a:tr>
              <a:tr h="130810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Immobilisations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03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56 000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Capitaux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indent="-6350" algn="r">
                        <a:lnSpc>
                          <a:spcPct val="100000"/>
                        </a:lnSpc>
                        <a:spcAft>
                          <a:spcPts val="1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45 000 </a:t>
                      </a:r>
                    </a:p>
                  </a:txBody>
                  <a:tcPr marL="65405" marR="32385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330805"/>
                  </a:ext>
                </a:extLst>
              </a:tr>
              <a:tr h="138430">
                <a:tc>
                  <a:txBody>
                    <a:bodyPr/>
                    <a:lstStyle/>
                    <a:p>
                      <a:pPr indent="-6350" algn="l">
                        <a:lnSpc>
                          <a:spcPct val="100000"/>
                        </a:lnSpc>
                        <a:spcAft>
                          <a:spcPts val="2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Stocks </a:t>
                      </a:r>
                    </a:p>
                  </a:txBody>
                  <a:tcPr marL="65405" marR="3238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317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8 000 </a:t>
                      </a:r>
                      <a:endParaRPr lang="fr-FR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Dettes à long terme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marR="0" indent="-635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14 000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494401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Créances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03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19 000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Dettes à court terme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26 000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76397"/>
                  </a:ext>
                </a:extLst>
              </a:tr>
              <a:tr h="141605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Trésorerie </a:t>
                      </a:r>
                      <a:endParaRPr lang="fr-FR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>
                  <a:txBody>
                    <a:bodyPr/>
                    <a:lstStyle/>
                    <a:p>
                      <a:pPr marR="317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 </a:t>
                      </a:r>
                      <a:endParaRPr lang="fr-FR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>
                  <a:txBody>
                    <a:bodyPr/>
                    <a:lstStyle/>
                    <a:p>
                      <a:pPr marL="6350"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>
                  <a:txBody>
                    <a:bodyPr/>
                    <a:lstStyle/>
                    <a:p>
                      <a:pPr marL="762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fr-FR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extLst>
                  <a:ext uri="{0D108BD9-81ED-4DB2-BD59-A6C34878D82A}">
                    <a16:rowId xmlns:a16="http://schemas.microsoft.com/office/drawing/2014/main" val="599851270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pPr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</a:t>
                      </a:r>
                      <a:endParaRPr lang="fr-FR" sz="1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>
                  <a:txBody>
                    <a:bodyPr/>
                    <a:lstStyle/>
                    <a:p>
                      <a:pPr marL="26035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85 000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>
                  <a:txBody>
                    <a:bodyPr/>
                    <a:lstStyle/>
                    <a:p>
                      <a:pPr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Totaux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tc>
                  <a:txBody>
                    <a:bodyPr/>
                    <a:lstStyle/>
                    <a:p>
                      <a:pPr marL="7620" indent="-635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8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85 000 </a:t>
                      </a:r>
                      <a:endParaRPr lang="fr-FR" sz="18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5405" marR="32385" marT="0" marB="0"/>
                </a:tc>
                <a:extLst>
                  <a:ext uri="{0D108BD9-81ED-4DB2-BD59-A6C34878D82A}">
                    <a16:rowId xmlns:a16="http://schemas.microsoft.com/office/drawing/2014/main" val="3011798746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34811"/>
              </p:ext>
            </p:extLst>
          </p:nvPr>
        </p:nvGraphicFramePr>
        <p:xfrm>
          <a:off x="428990" y="3528536"/>
          <a:ext cx="11403364" cy="1497256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6853238">
                  <a:extLst>
                    <a:ext uri="{9D8B030D-6E8A-4147-A177-3AD203B41FA5}">
                      <a16:colId xmlns:a16="http://schemas.microsoft.com/office/drawing/2014/main" val="3686038235"/>
                    </a:ext>
                  </a:extLst>
                </a:gridCol>
                <a:gridCol w="4550126">
                  <a:extLst>
                    <a:ext uri="{9D8B030D-6E8A-4147-A177-3AD203B41FA5}">
                      <a16:colId xmlns:a16="http://schemas.microsoft.com/office/drawing/2014/main" val="4127892170"/>
                    </a:ext>
                  </a:extLst>
                </a:gridCol>
              </a:tblGrid>
              <a:tr h="748628">
                <a:tc>
                  <a:txBody>
                    <a:bodyPr/>
                    <a:lstStyle/>
                    <a:p>
                      <a:pPr indent="-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 = capitaux + dettes à long terme - immobilisations  </a:t>
                      </a:r>
                    </a:p>
                    <a:p>
                      <a:pPr indent="-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(Apports) + (emprunts)                </a:t>
                      </a:r>
                      <a:r>
                        <a:rPr lang="fr-FR" sz="2000" kern="100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(investissements)   </a:t>
                      </a:r>
                      <a:endParaRPr lang="fr-FR" sz="2000" b="0" i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73025" marT="0" marB="0"/>
                </a:tc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45 000 + 14 000 – 56 000 = 3 000 € </a:t>
                      </a:r>
                      <a:endParaRPr lang="fr-FR" sz="2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73025" marT="0" marB="0" anchor="ctr"/>
                </a:tc>
                <a:extLst>
                  <a:ext uri="{0D108BD9-81ED-4DB2-BD59-A6C34878D82A}">
                    <a16:rowId xmlns:a16="http://schemas.microsoft.com/office/drawing/2014/main" val="1785280791"/>
                  </a:ext>
                </a:extLst>
              </a:tr>
              <a:tr h="748628">
                <a:tc>
                  <a:txBody>
                    <a:bodyPr/>
                    <a:lstStyle/>
                    <a:p>
                      <a:pPr indent="-6350" algn="l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BFR = stocks + créances - dettes à court terme  </a:t>
                      </a: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 </a:t>
                      </a:r>
                    </a:p>
                    <a:p>
                      <a:pPr indent="-6350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(Stocks) + (clients)   - (fournisseurs)    </a:t>
                      </a:r>
                      <a:endParaRPr lang="fr-FR" sz="2000" i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73025" marT="0" marB="0"/>
                </a:tc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=&gt; 8 000 + 19 000 – 26 000 = 1 000 € </a:t>
                      </a:r>
                      <a:endParaRPr lang="fr-FR" sz="2000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73025" marT="0" marB="0" anchor="ctr"/>
                </a:tc>
                <a:extLst>
                  <a:ext uri="{0D108BD9-81ED-4DB2-BD59-A6C34878D82A}">
                    <a16:rowId xmlns:a16="http://schemas.microsoft.com/office/drawing/2014/main" val="881831939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1293963" y="5166153"/>
            <a:ext cx="9282024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indent="-6350">
              <a:lnSpc>
                <a:spcPct val="115000"/>
              </a:lnSpc>
              <a:spcAft>
                <a:spcPts val="600"/>
              </a:spcAft>
              <a:tabLst>
                <a:tab pos="3684905" algn="l"/>
              </a:tabLst>
            </a:pPr>
            <a:r>
              <a:rPr lang="fr-FR" sz="2400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La trésorerie enregistre le différentiel entre le FRNG et le BFR</a:t>
            </a:r>
            <a:r>
              <a:rPr lang="fr-FR" sz="2400" b="1" kern="100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fr-FR" sz="2400" kern="100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11762"/>
              </p:ext>
            </p:extLst>
          </p:nvPr>
        </p:nvGraphicFramePr>
        <p:xfrm>
          <a:off x="2063696" y="5823579"/>
          <a:ext cx="10677520" cy="320739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0677520">
                  <a:extLst>
                    <a:ext uri="{9D8B030D-6E8A-4147-A177-3AD203B41FA5}">
                      <a16:colId xmlns:a16="http://schemas.microsoft.com/office/drawing/2014/main" val="859757740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indent="-635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 b="1" kern="1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Trésorerie = FRNG – BFR  =&gt;  3 000 – 1 000 = 2 000 €  </a:t>
                      </a:r>
                      <a:endParaRPr lang="fr-FR" sz="2000" b="1" kern="1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0" marR="73025" marT="0" marB="0"/>
                </a:tc>
                <a:extLst>
                  <a:ext uri="{0D108BD9-81ED-4DB2-BD59-A6C34878D82A}">
                    <a16:rowId xmlns:a16="http://schemas.microsoft.com/office/drawing/2014/main" val="3437067994"/>
                  </a:ext>
                </a:extLst>
              </a:tr>
            </a:tbl>
          </a:graphicData>
        </a:graphic>
      </p:graphicFrame>
      <p:sp>
        <p:nvSpPr>
          <p:cNvPr id="9" name="Rectangle 8">
            <a:extLst>
              <a:ext uri="{FF2B5EF4-FFF2-40B4-BE49-F238E27FC236}">
                <a16:creationId xmlns:a16="http://schemas.microsoft.com/office/drawing/2014/main" id="{50A374B6-A646-4B4F-BF11-720E8A9A63F6}"/>
              </a:ext>
            </a:extLst>
          </p:cNvPr>
          <p:cNvSpPr/>
          <p:nvPr/>
        </p:nvSpPr>
        <p:spPr>
          <a:xfrm>
            <a:off x="0" y="0"/>
            <a:ext cx="117903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Chap. 17 –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nalyse de la performance financière </a:t>
            </a:r>
            <a:r>
              <a:rPr lang="fr-FR" sz="32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- le</a:t>
            </a:r>
            <a:r>
              <a:rPr lang="fr-FR" sz="3200" b="1" dirty="0">
                <a:solidFill>
                  <a:srgbClr val="FFFF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bilan</a:t>
            </a:r>
            <a:endParaRPr lang="fr-FR" sz="3200" b="1" dirty="0">
              <a:solidFill>
                <a:srgbClr val="FFFF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1. Identifier le besoin de financement</a:t>
            </a:r>
          </a:p>
        </p:txBody>
      </p:sp>
    </p:spTree>
    <p:extLst>
      <p:ext uri="{BB962C8B-B14F-4D97-AF65-F5344CB8AC3E}">
        <p14:creationId xmlns:p14="http://schemas.microsoft.com/office/powerpoint/2010/main" val="29320871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TC104033921[[fn=Damas]]</Template>
  <TotalTime>78</TotalTime>
  <Words>440</Words>
  <Application>Microsoft Office PowerPoint</Application>
  <PresentationFormat>Grand écran</PresentationFormat>
  <Paragraphs>78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Bookman Old Style</vt:lpstr>
      <vt:lpstr>Rockwell</vt:lpstr>
      <vt:lpstr>Symbol</vt:lpstr>
      <vt:lpstr>Damask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Claude Terrier</dc:creator>
  <cp:lastModifiedBy>Claude Terrier</cp:lastModifiedBy>
  <cp:revision>21</cp:revision>
  <dcterms:created xsi:type="dcterms:W3CDTF">2014-06-17T06:47:14Z</dcterms:created>
  <dcterms:modified xsi:type="dcterms:W3CDTF">2024-04-19T19:10:05Z</dcterms:modified>
</cp:coreProperties>
</file>