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61" r:id="rId2"/>
    <p:sldId id="256" r:id="rId3"/>
    <p:sldId id="262" r:id="rId4"/>
    <p:sldId id="257" r:id="rId5"/>
    <p:sldId id="258" r:id="rId6"/>
    <p:sldId id="259" r:id="rId7"/>
    <p:sldId id="260" r:id="rId8"/>
    <p:sldId id="26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23/01/2023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32938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23/01/2023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913447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23/01/2023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01411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1"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23/01/2023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9330491"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59072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23/01/2023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065887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23/01/2023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683753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3"/>
            <a:ext cx="294005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2"/>
            <a:ext cx="293440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23/01/2023</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820317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23/01/2023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366351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23/01/2023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43891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23/01/2023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127883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23/01/2023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964138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23/01/2023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34030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23/01/2023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858365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23/01/2023</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98476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23/01/2023</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48830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5" y="3129282"/>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23/01/2023</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38250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23/01/2023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799872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3" y="6092866"/>
            <a:ext cx="993735"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23/01/2023</a:t>
            </a:fld>
            <a:endParaRPr lang="fr-FR"/>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2" y="295731"/>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1346983014"/>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0541000" cy="1049866"/>
          </a:xfrm>
        </p:spPr>
        <p:txBody>
          <a:bodyPr>
            <a:normAutofit fontScale="90000"/>
          </a:bodyPr>
          <a:lstStyle/>
          <a:p>
            <a:r>
              <a:rPr lang="fr-FR" sz="3200" b="1" dirty="0"/>
              <a:t>2. Aménager un espace de travail</a:t>
            </a:r>
            <a:br>
              <a:rPr lang="fr-FR" sz="3200" b="1" dirty="0"/>
            </a:br>
            <a:r>
              <a:rPr lang="fr-FR" sz="3200" b="1" dirty="0"/>
              <a:t>2.1. Espace d’accueil</a:t>
            </a:r>
            <a:endParaRPr lang="fr-FR" sz="5400" dirty="0"/>
          </a:p>
        </p:txBody>
      </p:sp>
      <p:sp>
        <p:nvSpPr>
          <p:cNvPr id="3" name="Rectangle 2"/>
          <p:cNvSpPr/>
          <p:nvPr/>
        </p:nvSpPr>
        <p:spPr>
          <a:xfrm>
            <a:off x="508096" y="2023878"/>
            <a:ext cx="11156305" cy="4431983"/>
          </a:xfrm>
          <a:prstGeom prst="rect">
            <a:avLst/>
          </a:prstGeom>
        </p:spPr>
        <p:txBody>
          <a:bodyPr wrap="square">
            <a:spAutoFit/>
          </a:bodyPr>
          <a:lstStyle/>
          <a:p>
            <a:pPr algn="ctr">
              <a:spcBef>
                <a:spcPts val="1200"/>
              </a:spcBef>
            </a:pPr>
            <a:r>
              <a:rPr lang="fr-FR" sz="2800" dirty="0">
                <a:latin typeface="ITC Century Std Light"/>
              </a:rPr>
              <a:t>Cet espace est souvent situé à l’entrée de l’entreprise. </a:t>
            </a:r>
          </a:p>
          <a:p>
            <a:pPr algn="just">
              <a:spcBef>
                <a:spcPts val="1200"/>
              </a:spcBef>
            </a:pPr>
            <a:r>
              <a:rPr lang="fr-FR" sz="2800" dirty="0">
                <a:latin typeface="ITC Century Std Light"/>
              </a:rPr>
              <a:t>Il doit être aménagé pour que l’hôte ou l’hôtesse d’accueil et le visiteur ne puissent se gêner. </a:t>
            </a:r>
          </a:p>
          <a:p>
            <a:pPr algn="just">
              <a:spcBef>
                <a:spcPts val="1200"/>
              </a:spcBef>
            </a:pPr>
            <a:r>
              <a:rPr lang="fr-FR" sz="2800" dirty="0">
                <a:latin typeface="ITC Century Std Light"/>
              </a:rPr>
              <a:t>Il est possible de délimiter les différents espaces par des paravents ou des plantes vertes. </a:t>
            </a:r>
          </a:p>
          <a:p>
            <a:pPr marL="342900" indent="-342900">
              <a:spcBef>
                <a:spcPts val="1200"/>
              </a:spcBef>
              <a:buFont typeface="Wingdings" panose="05000000000000000000" pitchFamily="2" charset="2"/>
              <a:buChar char="q"/>
            </a:pPr>
            <a:r>
              <a:rPr lang="fr-FR" sz="2800" b="1" dirty="0">
                <a:latin typeface="ITC Century Std Book"/>
              </a:rPr>
              <a:t>Le bureau d’accueil doit être fonctionnel </a:t>
            </a:r>
            <a:r>
              <a:rPr lang="fr-FR" sz="2800" dirty="0">
                <a:latin typeface="ITC Century Std Light"/>
              </a:rPr>
              <a:t>: il doit être adapté au nombre de personnes qui travaillent à l’accueil et au nombre moyen de visiteurs et équipé de prises électriques et de connexions téléphoniques et informatiques. </a:t>
            </a:r>
          </a:p>
        </p:txBody>
      </p:sp>
      <p:pic>
        <p:nvPicPr>
          <p:cNvPr id="1026" name="Picture 2" descr="Résultat d’images pour accueil ">
            <a:extLst>
              <a:ext uri="{FF2B5EF4-FFF2-40B4-BE49-F238E27FC236}">
                <a16:creationId xmlns:a16="http://schemas.microsoft.com/office/drawing/2014/main" id="{12970A16-BC96-C7DA-56EA-0006EB25AB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5912" y="75527"/>
            <a:ext cx="3452074" cy="188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437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0541000" cy="1049866"/>
          </a:xfrm>
        </p:spPr>
        <p:txBody>
          <a:bodyPr>
            <a:normAutofit fontScale="90000"/>
          </a:bodyPr>
          <a:lstStyle/>
          <a:p>
            <a:r>
              <a:rPr lang="fr-FR" sz="3200" b="1" dirty="0"/>
              <a:t>2. Aménager un espace de travail</a:t>
            </a:r>
            <a:br>
              <a:rPr lang="fr-FR" sz="3200" b="1" dirty="0"/>
            </a:br>
            <a:r>
              <a:rPr lang="fr-FR" sz="3200" b="1" dirty="0"/>
              <a:t>2.1. Espace d’accueil</a:t>
            </a:r>
            <a:endParaRPr lang="fr-FR" sz="5400" dirty="0"/>
          </a:p>
        </p:txBody>
      </p:sp>
      <p:sp>
        <p:nvSpPr>
          <p:cNvPr id="3" name="Rectangle 2"/>
          <p:cNvSpPr/>
          <p:nvPr/>
        </p:nvSpPr>
        <p:spPr>
          <a:xfrm>
            <a:off x="465667" y="1591733"/>
            <a:ext cx="11023600" cy="1938992"/>
          </a:xfrm>
          <a:prstGeom prst="rect">
            <a:avLst/>
          </a:prstGeom>
        </p:spPr>
        <p:txBody>
          <a:bodyPr wrap="square">
            <a:spAutoFit/>
          </a:bodyPr>
          <a:lstStyle/>
          <a:p>
            <a:pPr algn="just"/>
            <a:r>
              <a:rPr lang="fr-FR" sz="2400" dirty="0">
                <a:latin typeface="ITC Century Std Light"/>
              </a:rPr>
              <a:t>Le bureau se compose souvent d’une tablette supérieure, qui permet de poser des dossiers et d’échanger des documents, et d’une tablette inférieure qui fait office de bureau. </a:t>
            </a:r>
          </a:p>
          <a:p>
            <a:pPr algn="just"/>
            <a:r>
              <a:rPr lang="fr-FR" sz="2400" dirty="0">
                <a:latin typeface="ITC Century Std Light"/>
              </a:rPr>
              <a:t>Le standard et autres équipements ne sont pas dans le champ visuel des visiteurs. </a:t>
            </a:r>
            <a:endParaRPr lang="fr-FR" sz="2400" dirty="0"/>
          </a:p>
        </p:txBody>
      </p:sp>
      <p:pic>
        <p:nvPicPr>
          <p:cNvPr id="4" name="Image 3" descr="http://afcb.fr/wp-content/uploads/2014/02/banque-accuei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0237" y="3530725"/>
            <a:ext cx="6771428" cy="2943860"/>
          </a:xfrm>
          <a:prstGeom prst="rect">
            <a:avLst/>
          </a:prstGeom>
          <a:noFill/>
          <a:ln>
            <a:noFill/>
          </a:ln>
        </p:spPr>
      </p:pic>
    </p:spTree>
    <p:extLst>
      <p:ext uri="{BB962C8B-B14F-4D97-AF65-F5344CB8AC3E}">
        <p14:creationId xmlns:p14="http://schemas.microsoft.com/office/powerpoint/2010/main" val="549834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0541000" cy="1049866"/>
          </a:xfrm>
        </p:spPr>
        <p:txBody>
          <a:bodyPr>
            <a:normAutofit fontScale="90000"/>
          </a:bodyPr>
          <a:lstStyle/>
          <a:p>
            <a:r>
              <a:rPr lang="fr-FR" sz="3200" b="1" dirty="0"/>
              <a:t>2. Aménager un espace de travail</a:t>
            </a:r>
            <a:br>
              <a:rPr lang="fr-FR" sz="3200" b="1" dirty="0"/>
            </a:br>
            <a:r>
              <a:rPr lang="fr-FR" sz="3200" b="1" dirty="0"/>
              <a:t>2.1. Espace d’accueil</a:t>
            </a:r>
            <a:endParaRPr lang="fr-FR" sz="5400" dirty="0"/>
          </a:p>
        </p:txBody>
      </p:sp>
      <p:sp>
        <p:nvSpPr>
          <p:cNvPr id="3" name="Rectangle 2"/>
          <p:cNvSpPr/>
          <p:nvPr/>
        </p:nvSpPr>
        <p:spPr>
          <a:xfrm>
            <a:off x="313267" y="1286933"/>
            <a:ext cx="11192933" cy="1938992"/>
          </a:xfrm>
          <a:prstGeom prst="rect">
            <a:avLst/>
          </a:prstGeom>
        </p:spPr>
        <p:txBody>
          <a:bodyPr wrap="square">
            <a:spAutoFit/>
          </a:bodyPr>
          <a:lstStyle/>
          <a:p>
            <a:pPr marL="342900" indent="-342900">
              <a:buFont typeface="Wingdings" panose="05000000000000000000" pitchFamily="2" charset="2"/>
              <a:buChar char="q"/>
            </a:pPr>
            <a:r>
              <a:rPr lang="fr-FR" sz="2400" b="1" dirty="0">
                <a:latin typeface="ITC Century Std Book"/>
              </a:rPr>
              <a:t>Utiliser le hall d’accueil pour présenter l’entreprise </a:t>
            </a:r>
            <a:r>
              <a:rPr lang="fr-FR" sz="2400" dirty="0">
                <a:latin typeface="ITC Century Std Light"/>
              </a:rPr>
              <a:t>: l’espace d’accueil ou d’attente reflète l’image de l’entreprise et l’importance que l’on accorde au client. Il doit être décoré et aménagé de façon soignée (mobilier, éclairage) et dans un style cohérent avec les valeurs de l’entreprise. Les photos ou tableaux placés sur les murs doivent valoriser l’entreprise. </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0621" t="-234" r="19156" b="234"/>
          <a:stretch/>
        </p:blipFill>
        <p:spPr>
          <a:xfrm>
            <a:off x="9076222" y="3045620"/>
            <a:ext cx="1984703" cy="3295611"/>
          </a:xfrm>
          <a:prstGeom prst="rect">
            <a:avLst/>
          </a:prstGeom>
        </p:spPr>
      </p:pic>
      <p:sp>
        <p:nvSpPr>
          <p:cNvPr id="5" name="Rectangle 4"/>
          <p:cNvSpPr/>
          <p:nvPr/>
        </p:nvSpPr>
        <p:spPr>
          <a:xfrm>
            <a:off x="0" y="3829318"/>
            <a:ext cx="7911921" cy="1938992"/>
          </a:xfrm>
          <a:prstGeom prst="rect">
            <a:avLst/>
          </a:prstGeom>
        </p:spPr>
        <p:txBody>
          <a:bodyPr wrap="square">
            <a:spAutoFit/>
          </a:bodyPr>
          <a:lstStyle/>
          <a:p>
            <a:pPr lvl="1" algn="just"/>
            <a:r>
              <a:rPr lang="fr-FR" sz="2400" dirty="0">
                <a:latin typeface="ITC Century Std Light"/>
              </a:rPr>
              <a:t>C’est un lieu idéal pour présenter l’entreprise, son activité et ses produits. Il est pertinent d’y placer des revues, catalogues, brochures (sur un présentoir) ; afficher un diaporama de l’entreprise ; placer des vitrines d’exposition pour montrer les produits, etc. </a:t>
            </a:r>
          </a:p>
        </p:txBody>
      </p:sp>
    </p:spTree>
    <p:extLst>
      <p:ext uri="{BB962C8B-B14F-4D97-AF65-F5344CB8AC3E}">
        <p14:creationId xmlns:p14="http://schemas.microsoft.com/office/powerpoint/2010/main" val="2482960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0541000" cy="1049866"/>
          </a:xfrm>
        </p:spPr>
        <p:txBody>
          <a:bodyPr>
            <a:normAutofit fontScale="90000"/>
          </a:bodyPr>
          <a:lstStyle/>
          <a:p>
            <a:r>
              <a:rPr lang="fr-FR" sz="3200" b="1" dirty="0"/>
              <a:t>2. Aménager un espace de travail</a:t>
            </a:r>
            <a:br>
              <a:rPr lang="fr-FR" sz="3200" b="1" dirty="0"/>
            </a:br>
            <a:r>
              <a:rPr lang="fr-FR" sz="3200" b="1" dirty="0"/>
              <a:t>2.1. Espace d’accueil</a:t>
            </a:r>
            <a:endParaRPr lang="fr-FR" sz="5400" dirty="0"/>
          </a:p>
        </p:txBody>
      </p:sp>
      <p:sp>
        <p:nvSpPr>
          <p:cNvPr id="3" name="Rectangle 2"/>
          <p:cNvSpPr/>
          <p:nvPr/>
        </p:nvSpPr>
        <p:spPr>
          <a:xfrm>
            <a:off x="313268" y="1286933"/>
            <a:ext cx="7780865" cy="2677656"/>
          </a:xfrm>
          <a:prstGeom prst="rect">
            <a:avLst/>
          </a:prstGeom>
        </p:spPr>
        <p:txBody>
          <a:bodyPr wrap="square">
            <a:spAutoFit/>
          </a:bodyPr>
          <a:lstStyle/>
          <a:p>
            <a:pPr marL="342900" indent="-342900">
              <a:buFont typeface="Wingdings" panose="05000000000000000000" pitchFamily="2" charset="2"/>
              <a:buChar char="q"/>
            </a:pPr>
            <a:r>
              <a:rPr lang="fr-FR" sz="2400" b="1" dirty="0">
                <a:latin typeface="ITC Century Std Book"/>
              </a:rPr>
              <a:t>L’attente doit être confortable </a:t>
            </a:r>
            <a:r>
              <a:rPr lang="fr-FR" sz="2400" dirty="0">
                <a:latin typeface="ITC Century Std Light"/>
              </a:rPr>
              <a:t>: la pièce doit être confortablement aménagée. Pour cela, on peut opter pour un ensemble canapés et fauteuils autour d’une table basse et prévoir des sièges d’appoint pour les jours d’affluence. </a:t>
            </a:r>
          </a:p>
          <a:p>
            <a:endParaRPr lang="fr-FR" sz="2400" dirty="0">
              <a:latin typeface="ITC Century Std Light"/>
            </a:endParaRPr>
          </a:p>
          <a:p>
            <a:pPr lvl="1" algn="just"/>
            <a:endParaRPr lang="fr-FR" sz="2400" dirty="0"/>
          </a:p>
        </p:txBody>
      </p:sp>
      <p:pic>
        <p:nvPicPr>
          <p:cNvPr id="4" name="Image 3"/>
          <p:cNvPicPr/>
          <p:nvPr/>
        </p:nvPicPr>
        <p:blipFill rotWithShape="1">
          <a:blip r:embed="rId2" cstate="print">
            <a:extLst>
              <a:ext uri="{28A0092B-C50C-407E-A947-70E740481C1C}">
                <a14:useLocalDpi xmlns:a14="http://schemas.microsoft.com/office/drawing/2010/main" val="0"/>
              </a:ext>
            </a:extLst>
          </a:blip>
          <a:srcRect l="22435" r="21288"/>
          <a:stretch/>
        </p:blipFill>
        <p:spPr bwMode="auto">
          <a:xfrm>
            <a:off x="313268" y="3369734"/>
            <a:ext cx="1253067" cy="3352800"/>
          </a:xfrm>
          <a:prstGeom prst="rect">
            <a:avLst/>
          </a:prstGeom>
          <a:noFill/>
          <a:ln>
            <a:noFill/>
          </a:ln>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1" y="1248896"/>
            <a:ext cx="3601508" cy="2753730"/>
          </a:xfrm>
          <a:prstGeom prst="rect">
            <a:avLst/>
          </a:prstGeom>
        </p:spPr>
      </p:pic>
      <p:sp>
        <p:nvSpPr>
          <p:cNvPr id="6" name="Rectangle 5"/>
          <p:cNvSpPr/>
          <p:nvPr/>
        </p:nvSpPr>
        <p:spPr>
          <a:xfrm>
            <a:off x="1989666" y="4466567"/>
            <a:ext cx="8910153" cy="1569660"/>
          </a:xfrm>
          <a:prstGeom prst="rect">
            <a:avLst/>
          </a:prstGeom>
        </p:spPr>
        <p:txBody>
          <a:bodyPr wrap="square">
            <a:spAutoFit/>
          </a:bodyPr>
          <a:lstStyle/>
          <a:p>
            <a:pPr marL="0" lvl="1" algn="just"/>
            <a:r>
              <a:rPr lang="fr-FR" sz="2400" dirty="0">
                <a:latin typeface="ITC Century Std Light"/>
              </a:rPr>
              <a:t>Utiliser de préférences un éclairage indirect aux teintes chaudes et agrémenter l’espace avec des plantes vertes. Placer une horloge murale et équipez l’espace d’une fontaine à eau, d’une machine à café gratuite ou à prix réduit afin de rendre l’attente plus agréable. </a:t>
            </a:r>
            <a:endParaRPr lang="fr-FR" sz="2400" dirty="0"/>
          </a:p>
        </p:txBody>
      </p:sp>
    </p:spTree>
    <p:extLst>
      <p:ext uri="{BB962C8B-B14F-4D97-AF65-F5344CB8AC3E}">
        <p14:creationId xmlns:p14="http://schemas.microsoft.com/office/powerpoint/2010/main" val="2740503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0541000" cy="1049866"/>
          </a:xfrm>
        </p:spPr>
        <p:txBody>
          <a:bodyPr>
            <a:normAutofit fontScale="90000"/>
          </a:bodyPr>
          <a:lstStyle/>
          <a:p>
            <a:r>
              <a:rPr lang="fr-FR" sz="3200" b="1" dirty="0"/>
              <a:t>2. Aménager un espace de travail</a:t>
            </a:r>
            <a:br>
              <a:rPr lang="fr-FR" sz="3200" b="1" dirty="0"/>
            </a:br>
            <a:r>
              <a:rPr lang="fr-FR" sz="3200" b="1" dirty="0"/>
              <a:t>2.2. Ergonomie de l’espace et du poste de travail</a:t>
            </a:r>
            <a:endParaRPr lang="fr-FR" sz="5400" dirty="0"/>
          </a:p>
        </p:txBody>
      </p:sp>
      <p:sp>
        <p:nvSpPr>
          <p:cNvPr id="3" name="Rectangle 2"/>
          <p:cNvSpPr/>
          <p:nvPr/>
        </p:nvSpPr>
        <p:spPr>
          <a:xfrm>
            <a:off x="558799" y="1282924"/>
            <a:ext cx="10727267" cy="1200329"/>
          </a:xfrm>
          <a:prstGeom prst="rect">
            <a:avLst/>
          </a:prstGeom>
        </p:spPr>
        <p:txBody>
          <a:bodyPr wrap="square">
            <a:spAutoFit/>
          </a:bodyPr>
          <a:lstStyle/>
          <a:p>
            <a:pPr algn="just"/>
            <a:r>
              <a:rPr lang="fr-FR" sz="2400" dirty="0">
                <a:latin typeface="ITC Century Std Light"/>
              </a:rPr>
              <a:t>L’aménagement d’un local et d’un poste de travail doivent respecter des exigences techniques et réglementaires et prendre en compte les besoins des employés. </a:t>
            </a:r>
            <a:endParaRPr lang="fr-FR" sz="2400" dirty="0"/>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63" y="2597778"/>
            <a:ext cx="10496137" cy="3455889"/>
          </a:xfrm>
          <a:prstGeom prst="rect">
            <a:avLst/>
          </a:prstGeom>
        </p:spPr>
      </p:pic>
    </p:spTree>
    <p:extLst>
      <p:ext uri="{BB962C8B-B14F-4D97-AF65-F5344CB8AC3E}">
        <p14:creationId xmlns:p14="http://schemas.microsoft.com/office/powerpoint/2010/main" val="3932463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0541000" cy="1049866"/>
          </a:xfrm>
        </p:spPr>
        <p:txBody>
          <a:bodyPr>
            <a:normAutofit fontScale="90000"/>
          </a:bodyPr>
          <a:lstStyle/>
          <a:p>
            <a:r>
              <a:rPr lang="fr-FR" sz="3200" b="1" dirty="0"/>
              <a:t>2. Aménager espace de travail</a:t>
            </a:r>
            <a:br>
              <a:rPr lang="fr-FR" sz="3200" b="1" dirty="0"/>
            </a:br>
            <a:r>
              <a:rPr lang="fr-FR" sz="3200" b="1" dirty="0"/>
              <a:t>2.2. Ergonomie de l’espace et du poste de travail</a:t>
            </a:r>
            <a:endParaRPr lang="fr-FR" sz="5400" dirty="0"/>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45" y="1619039"/>
            <a:ext cx="10018034" cy="3884293"/>
          </a:xfrm>
          <a:prstGeom prst="rect">
            <a:avLst/>
          </a:prstGeom>
        </p:spPr>
      </p:pic>
    </p:spTree>
    <p:extLst>
      <p:ext uri="{BB962C8B-B14F-4D97-AF65-F5344CB8AC3E}">
        <p14:creationId xmlns:p14="http://schemas.microsoft.com/office/powerpoint/2010/main" val="1827038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0541000" cy="1049866"/>
          </a:xfrm>
        </p:spPr>
        <p:txBody>
          <a:bodyPr>
            <a:normAutofit fontScale="90000"/>
          </a:bodyPr>
          <a:lstStyle/>
          <a:p>
            <a:r>
              <a:rPr lang="fr-FR" sz="3200" b="1" dirty="0"/>
              <a:t>2. Aménager un espace de travail</a:t>
            </a:r>
            <a:br>
              <a:rPr lang="fr-FR" sz="3200" b="1" dirty="0"/>
            </a:br>
            <a:r>
              <a:rPr lang="fr-FR" sz="3200" b="1" dirty="0"/>
              <a:t>2.2. Ergonomie de l’espace et du poste de travail</a:t>
            </a:r>
            <a:endParaRPr lang="fr-FR" sz="5400" dirty="0"/>
          </a:p>
        </p:txBody>
      </p:sp>
      <p:pic>
        <p:nvPicPr>
          <p:cNvPr id="4" name="Image 3"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64" y="2493814"/>
            <a:ext cx="10157375" cy="2772453"/>
          </a:xfrm>
          <a:prstGeom prst="rect">
            <a:avLst/>
          </a:prstGeom>
        </p:spPr>
      </p:pic>
    </p:spTree>
    <p:extLst>
      <p:ext uri="{BB962C8B-B14F-4D97-AF65-F5344CB8AC3E}">
        <p14:creationId xmlns:p14="http://schemas.microsoft.com/office/powerpoint/2010/main" val="3272178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
            <a:ext cx="10541000" cy="1049866"/>
          </a:xfrm>
        </p:spPr>
        <p:txBody>
          <a:bodyPr>
            <a:normAutofit fontScale="90000"/>
          </a:bodyPr>
          <a:lstStyle/>
          <a:p>
            <a:r>
              <a:rPr lang="fr-FR" sz="3200" b="1" dirty="0"/>
              <a:t>2. </a:t>
            </a:r>
            <a:r>
              <a:rPr lang="fr-FR" sz="3200" b="1"/>
              <a:t>Aménager un </a:t>
            </a:r>
            <a:r>
              <a:rPr lang="fr-FR" sz="3200" b="1" dirty="0"/>
              <a:t>espace de travail</a:t>
            </a:r>
            <a:br>
              <a:rPr lang="fr-FR" sz="3200" b="1" dirty="0"/>
            </a:br>
            <a:r>
              <a:rPr lang="fr-FR" sz="3200" b="1" dirty="0"/>
              <a:t>2.2. Ergonomie de l’espace et du poste de travail</a:t>
            </a:r>
            <a:endParaRPr lang="fr-FR" sz="5400" dirty="0"/>
          </a:p>
        </p:txBody>
      </p:sp>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3875" y="1437472"/>
            <a:ext cx="5246457" cy="4791764"/>
          </a:xfrm>
          <a:prstGeom prst="rect">
            <a:avLst/>
          </a:prstGeom>
        </p:spPr>
      </p:pic>
    </p:spTree>
    <p:extLst>
      <p:ext uri="{BB962C8B-B14F-4D97-AF65-F5344CB8AC3E}">
        <p14:creationId xmlns:p14="http://schemas.microsoft.com/office/powerpoint/2010/main" val="2244834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255</TotalTime>
  <Words>461</Words>
  <Application>Microsoft Office PowerPoint</Application>
  <PresentationFormat>Grand écran</PresentationFormat>
  <Paragraphs>19</Paragraphs>
  <Slides>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Arial</vt:lpstr>
      <vt:lpstr>Century Gothic</vt:lpstr>
      <vt:lpstr>ITC Century Std Book</vt:lpstr>
      <vt:lpstr>ITC Century Std Light</vt:lpstr>
      <vt:lpstr>Wingdings</vt:lpstr>
      <vt:lpstr>Wingdings 3</vt:lpstr>
      <vt:lpstr>Ion</vt:lpstr>
      <vt:lpstr>2. Aménager un espace de travail 2.1. Espace d’accueil</vt:lpstr>
      <vt:lpstr>2. Aménager un espace de travail 2.1. Espace d’accueil</vt:lpstr>
      <vt:lpstr>2. Aménager un espace de travail 2.1. Espace d’accueil</vt:lpstr>
      <vt:lpstr>2. Aménager un espace de travail 2.1. Espace d’accueil</vt:lpstr>
      <vt:lpstr>2. Aménager un espace de travail 2.2. Ergonomie de l’espace et du poste de travail</vt:lpstr>
      <vt:lpstr>2. Aménager espace de travail 2.2. Ergonomie de l’espace et du poste de travail</vt:lpstr>
      <vt:lpstr>2. Aménager un espace de travail 2.2. Ergonomie de l’espace et du poste de travail</vt:lpstr>
      <vt:lpstr>2. Aménager un espace de travail 2.2. Ergonomie de l’espace et du poste de travail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38</cp:revision>
  <dcterms:created xsi:type="dcterms:W3CDTF">2014-01-14T07:42:30Z</dcterms:created>
  <dcterms:modified xsi:type="dcterms:W3CDTF">2023-01-23T09:21:09Z</dcterms:modified>
</cp:coreProperties>
</file>